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81" r:id="rId9"/>
    <p:sldId id="282" r:id="rId10"/>
    <p:sldId id="263" r:id="rId11"/>
    <p:sldId id="264" r:id="rId12"/>
    <p:sldId id="265" r:id="rId13"/>
    <p:sldId id="266" r:id="rId14"/>
    <p:sldId id="267" r:id="rId15"/>
    <p:sldId id="284" r:id="rId16"/>
    <p:sldId id="27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yriad Pro" panose="020B0503030403020204" pitchFamily="34" charset="0"/>
      <p:regular r:id="rId23"/>
      <p:bold r:id="rId24"/>
      <p:italic r:id="rId25"/>
    </p:embeddedFont>
    <p:embeddedFont>
      <p:font typeface="Myriad Pro Light" panose="020B0503030403020204" pitchFamily="34" charset="0"/>
      <p:regular r:id="rId26"/>
      <p:bold r:id="rId27"/>
      <p: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8F3EA61-58ED-43C6-B468-A4FE1E1A2B21}">
          <p14:sldIdLst>
            <p14:sldId id="256"/>
          </p14:sldIdLst>
        </p14:section>
        <p14:section name="Sección sin título" id="{93442AA6-619A-4EC2-B1DF-279FEDFF6444}">
          <p14:sldIdLst>
            <p14:sldId id="257"/>
            <p14:sldId id="259"/>
            <p14:sldId id="258"/>
            <p14:sldId id="260"/>
            <p14:sldId id="261"/>
            <p14:sldId id="262"/>
            <p14:sldId id="281"/>
            <p14:sldId id="282"/>
            <p14:sldId id="263"/>
            <p14:sldId id="264"/>
            <p14:sldId id="265"/>
            <p14:sldId id="266"/>
            <p14:sldId id="267"/>
            <p14:sldId id="284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rog98Hw9htp8V2ZykJYNJalkz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9532"/>
    <a:srgbClr val="B17D29"/>
    <a:srgbClr val="C19DEC"/>
    <a:srgbClr val="D3AE59"/>
    <a:srgbClr val="E57D76"/>
    <a:srgbClr val="A9D18E"/>
    <a:srgbClr val="FF9186"/>
    <a:srgbClr val="D2AA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/>
    <p:restoredTop sz="94628"/>
  </p:normalViewPr>
  <p:slideViewPr>
    <p:cSldViewPr snapToGrid="0">
      <p:cViewPr varScale="1">
        <p:scale>
          <a:sx n="71" d="100"/>
          <a:sy n="71" d="100"/>
        </p:scale>
        <p:origin x="192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823D1-261E-46ED-BEA2-BBF10E7D43E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86B6DB8-E0F1-43F1-BC0F-0B23EAFDD545}">
      <dgm:prSet phldrT="[Texto]"/>
      <dgm:spPr>
        <a:solidFill>
          <a:srgbClr val="D39532"/>
        </a:solidFill>
        <a:ln>
          <a:noFill/>
        </a:ln>
      </dgm:spPr>
      <dgm:t>
        <a:bodyPr/>
        <a:lstStyle/>
        <a:p>
          <a:r>
            <a:rPr lang="es-ES" dirty="0"/>
            <a:t>FMI / DEUDA</a:t>
          </a:r>
        </a:p>
      </dgm:t>
    </dgm:pt>
    <dgm:pt modelId="{EB7F4A8A-DF3F-4260-A892-BC55E39EBEF4}" type="parTrans" cxnId="{092CE315-F48F-411D-AC06-95968E6536E8}">
      <dgm:prSet/>
      <dgm:spPr/>
      <dgm:t>
        <a:bodyPr/>
        <a:lstStyle/>
        <a:p>
          <a:endParaRPr lang="es-ES"/>
        </a:p>
      </dgm:t>
    </dgm:pt>
    <dgm:pt modelId="{1FA97699-6526-49F9-BAD9-D1DC8B591C4F}" type="sibTrans" cxnId="{092CE315-F48F-411D-AC06-95968E6536E8}">
      <dgm:prSet/>
      <dgm:spPr/>
      <dgm:t>
        <a:bodyPr/>
        <a:lstStyle/>
        <a:p>
          <a:endParaRPr lang="es-ES"/>
        </a:p>
      </dgm:t>
    </dgm:pt>
    <dgm:pt modelId="{7D159A91-193F-4083-A7D6-8B64272EB7DD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s-ES" sz="2000" dirty="0" err="1"/>
            <a:t>Decent</a:t>
          </a:r>
          <a:r>
            <a:rPr lang="es-ES" sz="2000" dirty="0"/>
            <a:t> </a:t>
          </a:r>
          <a:r>
            <a:rPr lang="es-ES" sz="2000" dirty="0" err="1"/>
            <a:t>work</a:t>
          </a:r>
          <a:endParaRPr lang="es-ES" sz="2000" dirty="0"/>
        </a:p>
      </dgm:t>
    </dgm:pt>
    <dgm:pt modelId="{3DD1590B-F2A3-4130-90CF-3DF710153D4F}" type="parTrans" cxnId="{AEFEB708-ABE7-47F6-90B1-5602ADD1A752}">
      <dgm:prSet/>
      <dgm:spPr/>
      <dgm:t>
        <a:bodyPr/>
        <a:lstStyle/>
        <a:p>
          <a:endParaRPr lang="es-ES"/>
        </a:p>
      </dgm:t>
    </dgm:pt>
    <dgm:pt modelId="{1ED3AECA-068F-4ADE-9BB0-6971071D6292}" type="sibTrans" cxnId="{AEFEB708-ABE7-47F6-90B1-5602ADD1A752}">
      <dgm:prSet/>
      <dgm:spPr/>
      <dgm:t>
        <a:bodyPr/>
        <a:lstStyle/>
        <a:p>
          <a:endParaRPr lang="es-ES"/>
        </a:p>
      </dgm:t>
    </dgm:pt>
    <dgm:pt modelId="{52EF976D-E549-4FE6-8C09-07E75B633D72}">
      <dgm:prSet phldrT="[Texto]"/>
      <dgm:spPr>
        <a:solidFill>
          <a:srgbClr val="D39532"/>
        </a:solidFill>
        <a:ln>
          <a:noFill/>
        </a:ln>
      </dgm:spPr>
      <dgm:t>
        <a:bodyPr/>
        <a:lstStyle/>
        <a:p>
          <a:r>
            <a:rPr lang="es-ES" dirty="0"/>
            <a:t>ACM UE</a:t>
          </a:r>
        </a:p>
      </dgm:t>
    </dgm:pt>
    <dgm:pt modelId="{89E39E04-6EAF-4F0C-BAE7-E77484FD36E2}" type="parTrans" cxnId="{4E3B5A22-CDF2-445F-B67F-33707E02756E}">
      <dgm:prSet/>
      <dgm:spPr/>
      <dgm:t>
        <a:bodyPr/>
        <a:lstStyle/>
        <a:p>
          <a:endParaRPr lang="es-ES"/>
        </a:p>
      </dgm:t>
    </dgm:pt>
    <dgm:pt modelId="{A5ED8762-9469-427A-8BA5-DEAB9DD2EC1B}" type="sibTrans" cxnId="{4E3B5A22-CDF2-445F-B67F-33707E02756E}">
      <dgm:prSet/>
      <dgm:spPr/>
      <dgm:t>
        <a:bodyPr/>
        <a:lstStyle/>
        <a:p>
          <a:endParaRPr lang="es-ES"/>
        </a:p>
      </dgm:t>
    </dgm:pt>
    <dgm:pt modelId="{81A687A5-897F-41DD-8278-1466FF44777C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s-ES" sz="2000" dirty="0" err="1"/>
            <a:t>Decent</a:t>
          </a:r>
          <a:r>
            <a:rPr lang="es-ES" sz="2000" dirty="0"/>
            <a:t> </a:t>
          </a:r>
          <a:r>
            <a:rPr lang="es-ES" sz="2000" dirty="0" err="1"/>
            <a:t>work</a:t>
          </a:r>
          <a:endParaRPr lang="es-ES" sz="2000" dirty="0"/>
        </a:p>
      </dgm:t>
    </dgm:pt>
    <dgm:pt modelId="{3496DDB3-8187-4009-B339-96CAD9C9C92F}" type="parTrans" cxnId="{F36B61C2-21AB-4BE8-AB7E-511343C644B1}">
      <dgm:prSet/>
      <dgm:spPr/>
      <dgm:t>
        <a:bodyPr/>
        <a:lstStyle/>
        <a:p>
          <a:endParaRPr lang="es-ES"/>
        </a:p>
      </dgm:t>
    </dgm:pt>
    <dgm:pt modelId="{ABBE179D-C01A-4DC2-B3F2-BBD3E3966758}" type="sibTrans" cxnId="{F36B61C2-21AB-4BE8-AB7E-511343C644B1}">
      <dgm:prSet/>
      <dgm:spPr/>
      <dgm:t>
        <a:bodyPr/>
        <a:lstStyle/>
        <a:p>
          <a:endParaRPr lang="es-ES"/>
        </a:p>
      </dgm:t>
    </dgm:pt>
    <dgm:pt modelId="{885997BA-D983-47E8-9B79-C1804CC4C8F4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s-ES" sz="2000" dirty="0" err="1"/>
            <a:t>Enviromental</a:t>
          </a:r>
          <a:r>
            <a:rPr lang="es-ES" sz="2000" dirty="0"/>
            <a:t> </a:t>
          </a:r>
          <a:r>
            <a:rPr lang="es-ES" sz="2000" dirty="0" err="1"/>
            <a:t>rights</a:t>
          </a:r>
          <a:endParaRPr lang="es-ES" sz="2000" dirty="0"/>
        </a:p>
      </dgm:t>
    </dgm:pt>
    <dgm:pt modelId="{24203E44-E2A9-43FF-B55E-E5AEC778D4D3}" type="parTrans" cxnId="{2C51A893-048E-4BE1-95A0-5CBD9F455B6A}">
      <dgm:prSet/>
      <dgm:spPr/>
      <dgm:t>
        <a:bodyPr/>
        <a:lstStyle/>
        <a:p>
          <a:endParaRPr lang="es-ES"/>
        </a:p>
      </dgm:t>
    </dgm:pt>
    <dgm:pt modelId="{4E89C14F-3145-4867-BF02-3985DAD5A83E}" type="sibTrans" cxnId="{2C51A893-048E-4BE1-95A0-5CBD9F455B6A}">
      <dgm:prSet/>
      <dgm:spPr/>
      <dgm:t>
        <a:bodyPr/>
        <a:lstStyle/>
        <a:p>
          <a:endParaRPr lang="es-ES"/>
        </a:p>
      </dgm:t>
    </dgm:pt>
    <dgm:pt modelId="{C2ADFCC4-5B57-4651-8949-5C208D381DB7}">
      <dgm:prSet phldrT="[Texto]"/>
      <dgm:spPr>
        <a:solidFill>
          <a:srgbClr val="D39532"/>
        </a:solidFill>
        <a:ln>
          <a:noFill/>
        </a:ln>
      </dgm:spPr>
      <dgm:t>
        <a:bodyPr/>
        <a:lstStyle/>
        <a:p>
          <a:r>
            <a:rPr lang="es-ES" dirty="0"/>
            <a:t>PEOPLES</a:t>
          </a:r>
        </a:p>
      </dgm:t>
    </dgm:pt>
    <dgm:pt modelId="{93DB89A8-6D4D-4E03-B241-9B12B835F325}" type="parTrans" cxnId="{04FCC7DB-02F1-47A8-A15F-BFCF20E166BC}">
      <dgm:prSet/>
      <dgm:spPr/>
      <dgm:t>
        <a:bodyPr/>
        <a:lstStyle/>
        <a:p>
          <a:endParaRPr lang="es-ES"/>
        </a:p>
      </dgm:t>
    </dgm:pt>
    <dgm:pt modelId="{D9560382-4A4B-4CAC-8C49-91EC9BFD6BB5}" type="sibTrans" cxnId="{04FCC7DB-02F1-47A8-A15F-BFCF20E166BC}">
      <dgm:prSet/>
      <dgm:spPr/>
      <dgm:t>
        <a:bodyPr/>
        <a:lstStyle/>
        <a:p>
          <a:endParaRPr lang="es-ES"/>
        </a:p>
      </dgm:t>
    </dgm:pt>
    <dgm:pt modelId="{A35CD037-8F60-4565-925D-43AD8CD9AF67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s-ES" sz="2000" dirty="0" err="1"/>
            <a:t>Women</a:t>
          </a:r>
          <a:endParaRPr lang="es-ES" sz="2000" dirty="0"/>
        </a:p>
      </dgm:t>
    </dgm:pt>
    <dgm:pt modelId="{2BD9689A-AE31-4B8E-8CC3-2625CB6FE540}" type="parTrans" cxnId="{DB749955-D16D-47EE-94E4-CF99C6CD637C}">
      <dgm:prSet/>
      <dgm:spPr/>
      <dgm:t>
        <a:bodyPr/>
        <a:lstStyle/>
        <a:p>
          <a:endParaRPr lang="es-ES"/>
        </a:p>
      </dgm:t>
    </dgm:pt>
    <dgm:pt modelId="{EF92FDCC-87C5-4210-95A8-265C5C54B5AB}" type="sibTrans" cxnId="{DB749955-D16D-47EE-94E4-CF99C6CD637C}">
      <dgm:prSet/>
      <dgm:spPr/>
      <dgm:t>
        <a:bodyPr/>
        <a:lstStyle/>
        <a:p>
          <a:endParaRPr lang="es-ES"/>
        </a:p>
      </dgm:t>
    </dgm:pt>
    <dgm:pt modelId="{EF3137BA-0110-4AE7-9668-05BC65410044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s-ES" sz="2000" dirty="0" err="1"/>
            <a:t>Health</a:t>
          </a:r>
          <a:r>
            <a:rPr lang="es-ES" sz="2000" dirty="0"/>
            <a:t>, </a:t>
          </a:r>
          <a:r>
            <a:rPr lang="es-ES" sz="2000" dirty="0" err="1"/>
            <a:t>education</a:t>
          </a:r>
          <a:r>
            <a:rPr lang="es-ES" sz="2000" dirty="0"/>
            <a:t>, social </a:t>
          </a:r>
          <a:r>
            <a:rPr lang="es-ES" sz="2000" dirty="0" err="1"/>
            <a:t>equality</a:t>
          </a:r>
          <a:endParaRPr lang="es-ES" sz="2000" dirty="0"/>
        </a:p>
      </dgm:t>
    </dgm:pt>
    <dgm:pt modelId="{E0B2FD5C-D4AA-44F4-A7AF-7220B6CA5B78}" type="sibTrans" cxnId="{81F7546D-6649-4F2F-9DAE-3DD2699FEF85}">
      <dgm:prSet/>
      <dgm:spPr/>
      <dgm:t>
        <a:bodyPr/>
        <a:lstStyle/>
        <a:p>
          <a:endParaRPr lang="es-ES"/>
        </a:p>
      </dgm:t>
    </dgm:pt>
    <dgm:pt modelId="{74B4AC80-4EDB-4142-8888-51E626972F4C}" type="parTrans" cxnId="{81F7546D-6649-4F2F-9DAE-3DD2699FEF85}">
      <dgm:prSet/>
      <dgm:spPr/>
      <dgm:t>
        <a:bodyPr/>
        <a:lstStyle/>
        <a:p>
          <a:endParaRPr lang="es-ES"/>
        </a:p>
      </dgm:t>
    </dgm:pt>
    <dgm:pt modelId="{DA7A749B-6DDC-4964-AA84-797DB125665C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s-ES" sz="2000" dirty="0" err="1"/>
            <a:t>Indigenous</a:t>
          </a:r>
          <a:r>
            <a:rPr lang="es-ES" sz="2000" dirty="0"/>
            <a:t> </a:t>
          </a:r>
          <a:r>
            <a:rPr lang="es-ES" sz="2000" dirty="0" err="1"/>
            <a:t>peoples</a:t>
          </a:r>
          <a:endParaRPr lang="es-ES" sz="2000" dirty="0"/>
        </a:p>
      </dgm:t>
    </dgm:pt>
    <dgm:pt modelId="{B9A1A064-6D3A-4485-BAD5-DA97DC8F489F}" type="sibTrans" cxnId="{E4F8905B-CA7D-49AC-906E-C66CED203BA4}">
      <dgm:prSet/>
      <dgm:spPr/>
      <dgm:t>
        <a:bodyPr/>
        <a:lstStyle/>
        <a:p>
          <a:endParaRPr lang="es-ES"/>
        </a:p>
      </dgm:t>
    </dgm:pt>
    <dgm:pt modelId="{DD3EC41A-EDF6-4920-9F47-E45DB5A393E5}" type="parTrans" cxnId="{E4F8905B-CA7D-49AC-906E-C66CED203BA4}">
      <dgm:prSet/>
      <dgm:spPr/>
      <dgm:t>
        <a:bodyPr/>
        <a:lstStyle/>
        <a:p>
          <a:endParaRPr lang="es-ES"/>
        </a:p>
      </dgm:t>
    </dgm:pt>
    <dgm:pt modelId="{69E1A3F7-EF5F-4071-81AB-C8C787D60205}">
      <dgm:prSet phldrT="[Texto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es-ES" sz="2000" dirty="0" err="1"/>
            <a:t>working</a:t>
          </a:r>
          <a:r>
            <a:rPr lang="es-ES" sz="2000" dirty="0"/>
            <a:t> </a:t>
          </a:r>
          <a:r>
            <a:rPr lang="es-ES" sz="2000" dirty="0" err="1"/>
            <a:t>families</a:t>
          </a:r>
          <a:endParaRPr lang="es-ES" sz="2000" dirty="0"/>
        </a:p>
      </dgm:t>
    </dgm:pt>
    <dgm:pt modelId="{A58E6EC1-BDFC-444D-81B1-8D272C0A8E00}" type="sibTrans" cxnId="{A8363BCA-4507-41C1-AAA0-EA5106C252ED}">
      <dgm:prSet/>
      <dgm:spPr/>
      <dgm:t>
        <a:bodyPr/>
        <a:lstStyle/>
        <a:p>
          <a:endParaRPr lang="es-ES"/>
        </a:p>
      </dgm:t>
    </dgm:pt>
    <dgm:pt modelId="{A354E847-9916-4463-B0D5-79AE80F08F06}" type="parTrans" cxnId="{A8363BCA-4507-41C1-AAA0-EA5106C252ED}">
      <dgm:prSet/>
      <dgm:spPr/>
      <dgm:t>
        <a:bodyPr/>
        <a:lstStyle/>
        <a:p>
          <a:endParaRPr lang="es-ES"/>
        </a:p>
      </dgm:t>
    </dgm:pt>
    <dgm:pt modelId="{DC1696CB-C000-4EDF-BECE-BFB5296DFF5C}" type="pres">
      <dgm:prSet presAssocID="{C5A823D1-261E-46ED-BEA2-BBF10E7D43EE}" presName="Name0" presStyleCnt="0">
        <dgm:presLayoutVars>
          <dgm:dir/>
          <dgm:animLvl val="lvl"/>
          <dgm:resizeHandles val="exact"/>
        </dgm:presLayoutVars>
      </dgm:prSet>
      <dgm:spPr/>
    </dgm:pt>
    <dgm:pt modelId="{874A6818-BE88-45C7-A966-C707BF501D61}" type="pres">
      <dgm:prSet presAssocID="{986B6DB8-E0F1-43F1-BC0F-0B23EAFDD545}" presName="composite" presStyleCnt="0"/>
      <dgm:spPr/>
    </dgm:pt>
    <dgm:pt modelId="{9FAD184B-986B-4AEA-8DB0-CA6B4DA81B63}" type="pres">
      <dgm:prSet presAssocID="{986B6DB8-E0F1-43F1-BC0F-0B23EAFDD54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793D7E9-701F-44A3-A3EC-CFBCE945D58A}" type="pres">
      <dgm:prSet presAssocID="{986B6DB8-E0F1-43F1-BC0F-0B23EAFDD545}" presName="desTx" presStyleLbl="alignAccFollowNode1" presStyleIdx="0" presStyleCnt="3">
        <dgm:presLayoutVars>
          <dgm:bulletEnabled val="1"/>
        </dgm:presLayoutVars>
      </dgm:prSet>
      <dgm:spPr/>
    </dgm:pt>
    <dgm:pt modelId="{65ED40E0-08F7-4E77-AC71-734FA380EAC4}" type="pres">
      <dgm:prSet presAssocID="{1FA97699-6526-49F9-BAD9-D1DC8B591C4F}" presName="space" presStyleCnt="0"/>
      <dgm:spPr/>
    </dgm:pt>
    <dgm:pt modelId="{09E5F723-1707-457A-9E9F-AEA5857CCFE5}" type="pres">
      <dgm:prSet presAssocID="{52EF976D-E549-4FE6-8C09-07E75B633D72}" presName="composite" presStyleCnt="0"/>
      <dgm:spPr/>
    </dgm:pt>
    <dgm:pt modelId="{633084AF-8157-45BF-A101-6EE2E5C9EC04}" type="pres">
      <dgm:prSet presAssocID="{52EF976D-E549-4FE6-8C09-07E75B633D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54F11B1-01AF-4136-97E5-950E78E5A699}" type="pres">
      <dgm:prSet presAssocID="{52EF976D-E549-4FE6-8C09-07E75B633D72}" presName="desTx" presStyleLbl="alignAccFollowNode1" presStyleIdx="1" presStyleCnt="3">
        <dgm:presLayoutVars>
          <dgm:bulletEnabled val="1"/>
        </dgm:presLayoutVars>
      </dgm:prSet>
      <dgm:spPr/>
    </dgm:pt>
    <dgm:pt modelId="{C7D97638-0DB9-44F9-A4E3-64F68E3E69C9}" type="pres">
      <dgm:prSet presAssocID="{A5ED8762-9469-427A-8BA5-DEAB9DD2EC1B}" presName="space" presStyleCnt="0"/>
      <dgm:spPr/>
    </dgm:pt>
    <dgm:pt modelId="{AFDD7F3F-B356-48F6-B387-BC2DB7CE926F}" type="pres">
      <dgm:prSet presAssocID="{C2ADFCC4-5B57-4651-8949-5C208D381DB7}" presName="composite" presStyleCnt="0"/>
      <dgm:spPr/>
    </dgm:pt>
    <dgm:pt modelId="{1F74A03E-0E0E-4EB2-A2C0-BB0CC8A5096F}" type="pres">
      <dgm:prSet presAssocID="{C2ADFCC4-5B57-4651-8949-5C208D381DB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DA2C072-ABC8-4B64-B071-1CF92B825413}" type="pres">
      <dgm:prSet presAssocID="{C2ADFCC4-5B57-4651-8949-5C208D381DB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EFEB708-ABE7-47F6-90B1-5602ADD1A752}" srcId="{986B6DB8-E0F1-43F1-BC0F-0B23EAFDD545}" destId="{7D159A91-193F-4083-A7D6-8B64272EB7DD}" srcOrd="0" destOrd="0" parTransId="{3DD1590B-F2A3-4130-90CF-3DF710153D4F}" sibTransId="{1ED3AECA-068F-4ADE-9BB0-6971071D6292}"/>
    <dgm:cxn modelId="{092CE315-F48F-411D-AC06-95968E6536E8}" srcId="{C5A823D1-261E-46ED-BEA2-BBF10E7D43EE}" destId="{986B6DB8-E0F1-43F1-BC0F-0B23EAFDD545}" srcOrd="0" destOrd="0" parTransId="{EB7F4A8A-DF3F-4260-A892-BC55E39EBEF4}" sibTransId="{1FA97699-6526-49F9-BAD9-D1DC8B591C4F}"/>
    <dgm:cxn modelId="{4E3B5A22-CDF2-445F-B67F-33707E02756E}" srcId="{C5A823D1-261E-46ED-BEA2-BBF10E7D43EE}" destId="{52EF976D-E549-4FE6-8C09-07E75B633D72}" srcOrd="1" destOrd="0" parTransId="{89E39E04-6EAF-4F0C-BAE7-E77484FD36E2}" sibTransId="{A5ED8762-9469-427A-8BA5-DEAB9DD2EC1B}"/>
    <dgm:cxn modelId="{97571338-07F0-4E71-AAAC-092C7F050196}" type="presOf" srcId="{986B6DB8-E0F1-43F1-BC0F-0B23EAFDD545}" destId="{9FAD184B-986B-4AEA-8DB0-CA6B4DA81B63}" srcOrd="0" destOrd="0" presId="urn:microsoft.com/office/officeart/2005/8/layout/hList1"/>
    <dgm:cxn modelId="{628BBE3F-2D62-4955-9D6B-CDAABF2BEA30}" type="presOf" srcId="{A35CD037-8F60-4565-925D-43AD8CD9AF67}" destId="{3DA2C072-ABC8-4B64-B071-1CF92B825413}" srcOrd="0" destOrd="0" presId="urn:microsoft.com/office/officeart/2005/8/layout/hList1"/>
    <dgm:cxn modelId="{3FBA1242-1603-4F0F-8459-87A37F18644B}" type="presOf" srcId="{C2ADFCC4-5B57-4651-8949-5C208D381DB7}" destId="{1F74A03E-0E0E-4EB2-A2C0-BB0CC8A5096F}" srcOrd="0" destOrd="0" presId="urn:microsoft.com/office/officeart/2005/8/layout/hList1"/>
    <dgm:cxn modelId="{72430A4F-D041-47A3-B494-220CE5C0EF2D}" type="presOf" srcId="{52EF976D-E549-4FE6-8C09-07E75B633D72}" destId="{633084AF-8157-45BF-A101-6EE2E5C9EC04}" srcOrd="0" destOrd="0" presId="urn:microsoft.com/office/officeart/2005/8/layout/hList1"/>
    <dgm:cxn modelId="{DB749955-D16D-47EE-94E4-CF99C6CD637C}" srcId="{C2ADFCC4-5B57-4651-8949-5C208D381DB7}" destId="{A35CD037-8F60-4565-925D-43AD8CD9AF67}" srcOrd="0" destOrd="0" parTransId="{2BD9689A-AE31-4B8E-8CC3-2625CB6FE540}" sibTransId="{EF92FDCC-87C5-4210-95A8-265C5C54B5AB}"/>
    <dgm:cxn modelId="{E4F8905B-CA7D-49AC-906E-C66CED203BA4}" srcId="{C2ADFCC4-5B57-4651-8949-5C208D381DB7}" destId="{DA7A749B-6DDC-4964-AA84-797DB125665C}" srcOrd="1" destOrd="0" parTransId="{DD3EC41A-EDF6-4920-9F47-E45DB5A393E5}" sibTransId="{B9A1A064-6D3A-4485-BAD5-DA97DC8F489F}"/>
    <dgm:cxn modelId="{4A30E65E-3982-4357-B1A7-9BC0224EFA4C}" type="presOf" srcId="{C5A823D1-261E-46ED-BEA2-BBF10E7D43EE}" destId="{DC1696CB-C000-4EDF-BECE-BFB5296DFF5C}" srcOrd="0" destOrd="0" presId="urn:microsoft.com/office/officeart/2005/8/layout/hList1"/>
    <dgm:cxn modelId="{81F7546D-6649-4F2F-9DAE-3DD2699FEF85}" srcId="{986B6DB8-E0F1-43F1-BC0F-0B23EAFDD545}" destId="{EF3137BA-0110-4AE7-9668-05BC65410044}" srcOrd="1" destOrd="0" parTransId="{74B4AC80-4EDB-4142-8888-51E626972F4C}" sibTransId="{E0B2FD5C-D4AA-44F4-A7AF-7220B6CA5B78}"/>
    <dgm:cxn modelId="{7EE8B175-F9A0-498A-BA36-EA2A16389A8A}" type="presOf" srcId="{DA7A749B-6DDC-4964-AA84-797DB125665C}" destId="{3DA2C072-ABC8-4B64-B071-1CF92B825413}" srcOrd="0" destOrd="1" presId="urn:microsoft.com/office/officeart/2005/8/layout/hList1"/>
    <dgm:cxn modelId="{2C51A893-048E-4BE1-95A0-5CBD9F455B6A}" srcId="{52EF976D-E549-4FE6-8C09-07E75B633D72}" destId="{885997BA-D983-47E8-9B79-C1804CC4C8F4}" srcOrd="1" destOrd="0" parTransId="{24203E44-E2A9-43FF-B55E-E5AEC778D4D3}" sibTransId="{4E89C14F-3145-4867-BF02-3985DAD5A83E}"/>
    <dgm:cxn modelId="{42CE89A0-1FA6-49F3-8B04-BC6DD28971C0}" type="presOf" srcId="{885997BA-D983-47E8-9B79-C1804CC4C8F4}" destId="{654F11B1-01AF-4136-97E5-950E78E5A699}" srcOrd="0" destOrd="1" presId="urn:microsoft.com/office/officeart/2005/8/layout/hList1"/>
    <dgm:cxn modelId="{2EADE9B5-D6C0-4691-97B7-3D4B17AB784B}" type="presOf" srcId="{EF3137BA-0110-4AE7-9668-05BC65410044}" destId="{D793D7E9-701F-44A3-A3EC-CFBCE945D58A}" srcOrd="0" destOrd="1" presId="urn:microsoft.com/office/officeart/2005/8/layout/hList1"/>
    <dgm:cxn modelId="{4ABF27B6-6A2D-4437-9714-A8EE5E6FCEC9}" type="presOf" srcId="{7D159A91-193F-4083-A7D6-8B64272EB7DD}" destId="{D793D7E9-701F-44A3-A3EC-CFBCE945D58A}" srcOrd="0" destOrd="0" presId="urn:microsoft.com/office/officeart/2005/8/layout/hList1"/>
    <dgm:cxn modelId="{F36B61C2-21AB-4BE8-AB7E-511343C644B1}" srcId="{52EF976D-E549-4FE6-8C09-07E75B633D72}" destId="{81A687A5-897F-41DD-8278-1466FF44777C}" srcOrd="0" destOrd="0" parTransId="{3496DDB3-8187-4009-B339-96CAD9C9C92F}" sibTransId="{ABBE179D-C01A-4DC2-B3F2-BBD3E3966758}"/>
    <dgm:cxn modelId="{FA89A7C5-8594-4836-9CBF-D7B3B499A215}" type="presOf" srcId="{69E1A3F7-EF5F-4071-81AB-C8C787D60205}" destId="{3DA2C072-ABC8-4B64-B071-1CF92B825413}" srcOrd="0" destOrd="2" presId="urn:microsoft.com/office/officeart/2005/8/layout/hList1"/>
    <dgm:cxn modelId="{A8363BCA-4507-41C1-AAA0-EA5106C252ED}" srcId="{C2ADFCC4-5B57-4651-8949-5C208D381DB7}" destId="{69E1A3F7-EF5F-4071-81AB-C8C787D60205}" srcOrd="2" destOrd="0" parTransId="{A354E847-9916-4463-B0D5-79AE80F08F06}" sibTransId="{A58E6EC1-BDFC-444D-81B1-8D272C0A8E00}"/>
    <dgm:cxn modelId="{04FCC7DB-02F1-47A8-A15F-BFCF20E166BC}" srcId="{C5A823D1-261E-46ED-BEA2-BBF10E7D43EE}" destId="{C2ADFCC4-5B57-4651-8949-5C208D381DB7}" srcOrd="2" destOrd="0" parTransId="{93DB89A8-6D4D-4E03-B241-9B12B835F325}" sibTransId="{D9560382-4A4B-4CAC-8C49-91EC9BFD6BB5}"/>
    <dgm:cxn modelId="{381831FF-FB82-442E-8D1E-AA928E68ACEF}" type="presOf" srcId="{81A687A5-897F-41DD-8278-1466FF44777C}" destId="{654F11B1-01AF-4136-97E5-950E78E5A699}" srcOrd="0" destOrd="0" presId="urn:microsoft.com/office/officeart/2005/8/layout/hList1"/>
    <dgm:cxn modelId="{106C05E9-9908-422D-81E9-B3A6888E7CBD}" type="presParOf" srcId="{DC1696CB-C000-4EDF-BECE-BFB5296DFF5C}" destId="{874A6818-BE88-45C7-A966-C707BF501D61}" srcOrd="0" destOrd="0" presId="urn:microsoft.com/office/officeart/2005/8/layout/hList1"/>
    <dgm:cxn modelId="{99E4CAAE-1E1E-478F-A0EC-9A818D9E1A57}" type="presParOf" srcId="{874A6818-BE88-45C7-A966-C707BF501D61}" destId="{9FAD184B-986B-4AEA-8DB0-CA6B4DA81B63}" srcOrd="0" destOrd="0" presId="urn:microsoft.com/office/officeart/2005/8/layout/hList1"/>
    <dgm:cxn modelId="{D0493689-B391-4D33-B5BE-EFC4F6E84A61}" type="presParOf" srcId="{874A6818-BE88-45C7-A966-C707BF501D61}" destId="{D793D7E9-701F-44A3-A3EC-CFBCE945D58A}" srcOrd="1" destOrd="0" presId="urn:microsoft.com/office/officeart/2005/8/layout/hList1"/>
    <dgm:cxn modelId="{8103669F-CCDC-4C91-BE27-2940D94746FD}" type="presParOf" srcId="{DC1696CB-C000-4EDF-BECE-BFB5296DFF5C}" destId="{65ED40E0-08F7-4E77-AC71-734FA380EAC4}" srcOrd="1" destOrd="0" presId="urn:microsoft.com/office/officeart/2005/8/layout/hList1"/>
    <dgm:cxn modelId="{A03237A6-A4BB-4B6F-8A08-1D4E768E4800}" type="presParOf" srcId="{DC1696CB-C000-4EDF-BECE-BFB5296DFF5C}" destId="{09E5F723-1707-457A-9E9F-AEA5857CCFE5}" srcOrd="2" destOrd="0" presId="urn:microsoft.com/office/officeart/2005/8/layout/hList1"/>
    <dgm:cxn modelId="{F2F1106B-1640-4468-8B83-9B438737F83F}" type="presParOf" srcId="{09E5F723-1707-457A-9E9F-AEA5857CCFE5}" destId="{633084AF-8157-45BF-A101-6EE2E5C9EC04}" srcOrd="0" destOrd="0" presId="urn:microsoft.com/office/officeart/2005/8/layout/hList1"/>
    <dgm:cxn modelId="{550F3513-62CF-4CB3-B2DC-500968BBE82B}" type="presParOf" srcId="{09E5F723-1707-457A-9E9F-AEA5857CCFE5}" destId="{654F11B1-01AF-4136-97E5-950E78E5A699}" srcOrd="1" destOrd="0" presId="urn:microsoft.com/office/officeart/2005/8/layout/hList1"/>
    <dgm:cxn modelId="{1041D224-4E70-4808-ADEB-5A0566EE36E2}" type="presParOf" srcId="{DC1696CB-C000-4EDF-BECE-BFB5296DFF5C}" destId="{C7D97638-0DB9-44F9-A4E3-64F68E3E69C9}" srcOrd="3" destOrd="0" presId="urn:microsoft.com/office/officeart/2005/8/layout/hList1"/>
    <dgm:cxn modelId="{F39A0930-1BE2-49FD-A5AB-5D64847D958A}" type="presParOf" srcId="{DC1696CB-C000-4EDF-BECE-BFB5296DFF5C}" destId="{AFDD7F3F-B356-48F6-B387-BC2DB7CE926F}" srcOrd="4" destOrd="0" presId="urn:microsoft.com/office/officeart/2005/8/layout/hList1"/>
    <dgm:cxn modelId="{B90721E5-EAE5-4155-AFCC-22761BBAB75F}" type="presParOf" srcId="{AFDD7F3F-B356-48F6-B387-BC2DB7CE926F}" destId="{1F74A03E-0E0E-4EB2-A2C0-BB0CC8A5096F}" srcOrd="0" destOrd="0" presId="urn:microsoft.com/office/officeart/2005/8/layout/hList1"/>
    <dgm:cxn modelId="{01529094-C8E3-4BE3-A072-C064D8D32D1A}" type="presParOf" srcId="{AFDD7F3F-B356-48F6-B387-BC2DB7CE926F}" destId="{3DA2C072-ABC8-4B64-B071-1CF92B8254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73B91-92EB-4ED6-9FFF-55D9ED101F6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30AEA81-D9F6-416F-AEFB-A7958A81FEC4}">
      <dgm:prSet phldrT="[Texto]" custT="1"/>
      <dgm:spPr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2000" dirty="0"/>
            <a:t>LATINDADD / </a:t>
          </a:r>
          <a:r>
            <a:rPr lang="en-US" sz="2000" dirty="0"/>
            <a:t>Tax Justice Network</a:t>
          </a:r>
          <a:endParaRPr lang="es-ES" sz="2000" dirty="0"/>
        </a:p>
      </dgm:t>
    </dgm:pt>
    <dgm:pt modelId="{AF556E36-1052-4298-8F25-E44767A5B634}" type="parTrans" cxnId="{F1EC685A-3A70-4665-8A20-BEEC7D0C43F2}">
      <dgm:prSet/>
      <dgm:spPr/>
      <dgm:t>
        <a:bodyPr/>
        <a:lstStyle/>
        <a:p>
          <a:endParaRPr lang="es-ES"/>
        </a:p>
      </dgm:t>
    </dgm:pt>
    <dgm:pt modelId="{B5573120-4315-4CC9-A241-DC1596046C36}" type="sibTrans" cxnId="{F1EC685A-3A70-4665-8A20-BEEC7D0C43F2}">
      <dgm:prSet/>
      <dgm:spPr/>
      <dgm:t>
        <a:bodyPr/>
        <a:lstStyle/>
        <a:p>
          <a:endParaRPr lang="es-ES"/>
        </a:p>
      </dgm:t>
    </dgm:pt>
    <dgm:pt modelId="{C9880882-2B6B-4420-86FC-9BC8094F1FEB}">
      <dgm:prSet phldrT="[Texto]" custT="1"/>
      <dgm:spPr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2000" dirty="0"/>
            <a:t>Debt Group, Tax and FFI</a:t>
          </a:r>
          <a:endParaRPr lang="es-ES" sz="2000" dirty="0"/>
        </a:p>
      </dgm:t>
    </dgm:pt>
    <dgm:pt modelId="{FFBE1915-A6FF-47F3-BB23-F4B00EF432FF}" type="parTrans" cxnId="{C905EB85-39DA-45C4-8D97-EC249CE5F596}">
      <dgm:prSet/>
      <dgm:spPr/>
      <dgm:t>
        <a:bodyPr/>
        <a:lstStyle/>
        <a:p>
          <a:endParaRPr lang="es-ES"/>
        </a:p>
      </dgm:t>
    </dgm:pt>
    <dgm:pt modelId="{FA608FF8-0B17-41B8-93C2-D96BAFD49863}" type="sibTrans" cxnId="{C905EB85-39DA-45C4-8D97-EC249CE5F596}">
      <dgm:prSet/>
      <dgm:spPr/>
      <dgm:t>
        <a:bodyPr/>
        <a:lstStyle/>
        <a:p>
          <a:endParaRPr lang="es-ES"/>
        </a:p>
      </dgm:t>
    </dgm:pt>
    <dgm:pt modelId="{581FDFD9-F1BF-41F6-A17D-65BA775CC762}">
      <dgm:prSet phldrT="[Texto]" custT="1"/>
      <dgm:spPr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2000" dirty="0"/>
            <a:t>Red - </a:t>
          </a:r>
          <a:r>
            <a:rPr lang="en-US" sz="2000" b="0" i="0" u="none" dirty="0"/>
            <a:t>ESC rights</a:t>
          </a:r>
          <a:endParaRPr lang="es-ES" sz="2000" dirty="0"/>
        </a:p>
      </dgm:t>
    </dgm:pt>
    <dgm:pt modelId="{CC2A78F3-1111-4D75-887D-2E0DF6FC312C}" type="parTrans" cxnId="{A2CF10F6-4045-47D7-9D81-850ED897D770}">
      <dgm:prSet/>
      <dgm:spPr/>
      <dgm:t>
        <a:bodyPr/>
        <a:lstStyle/>
        <a:p>
          <a:endParaRPr lang="es-ES"/>
        </a:p>
      </dgm:t>
    </dgm:pt>
    <dgm:pt modelId="{B1229FF2-935E-4CFD-B681-D2DAEE1FE2CF}" type="sibTrans" cxnId="{A2CF10F6-4045-47D7-9D81-850ED897D770}">
      <dgm:prSet/>
      <dgm:spPr/>
      <dgm:t>
        <a:bodyPr/>
        <a:lstStyle/>
        <a:p>
          <a:endParaRPr lang="es-ES"/>
        </a:p>
      </dgm:t>
    </dgm:pt>
    <dgm:pt modelId="{29548037-26DB-42D2-8B8A-E372CB73084F}">
      <dgm:prSet phldrT="[Texto]" custT="1"/>
      <dgm:spPr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2000" dirty="0" err="1"/>
            <a:t>Moterrey</a:t>
          </a:r>
          <a:r>
            <a:rPr lang="es-ES" sz="2000" dirty="0"/>
            <a:t> + 20</a:t>
          </a:r>
        </a:p>
      </dgm:t>
    </dgm:pt>
    <dgm:pt modelId="{5ADD6BB9-388A-432E-866B-86B075781B9B}" type="parTrans" cxnId="{D553C82E-1F0F-4CE1-883E-28AA3927B5AE}">
      <dgm:prSet/>
      <dgm:spPr/>
      <dgm:t>
        <a:bodyPr/>
        <a:lstStyle/>
        <a:p>
          <a:endParaRPr lang="es-ES"/>
        </a:p>
      </dgm:t>
    </dgm:pt>
    <dgm:pt modelId="{AC5DFD64-2FEC-4920-9E6D-86AC7A51EF11}" type="sibTrans" cxnId="{D553C82E-1F0F-4CE1-883E-28AA3927B5AE}">
      <dgm:prSet/>
      <dgm:spPr/>
      <dgm:t>
        <a:bodyPr/>
        <a:lstStyle/>
        <a:p>
          <a:endParaRPr lang="es-ES"/>
        </a:p>
      </dgm:t>
    </dgm:pt>
    <dgm:pt modelId="{99A330BD-DAE7-4D73-9575-AEBC23EA894A}">
      <dgm:prSet phldrT="[Texto]" custT="1"/>
      <dgm:spPr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2000" dirty="0"/>
            <a:t>Latin American Extractive Industries Network</a:t>
          </a:r>
          <a:endParaRPr lang="es-ES" sz="2000" dirty="0"/>
        </a:p>
      </dgm:t>
    </dgm:pt>
    <dgm:pt modelId="{CEBE897B-0861-4876-BC61-F4F28CD79AA5}" type="parTrans" cxnId="{22961BEB-649A-4107-B967-24680892ED0D}">
      <dgm:prSet/>
      <dgm:spPr/>
      <dgm:t>
        <a:bodyPr/>
        <a:lstStyle/>
        <a:p>
          <a:endParaRPr lang="es-ES"/>
        </a:p>
      </dgm:t>
    </dgm:pt>
    <dgm:pt modelId="{DCC0D8EA-A6FA-4456-8F73-715F4F9ED9BF}" type="sibTrans" cxnId="{22961BEB-649A-4107-B967-24680892ED0D}">
      <dgm:prSet/>
      <dgm:spPr/>
      <dgm:t>
        <a:bodyPr/>
        <a:lstStyle/>
        <a:p>
          <a:endParaRPr lang="es-ES"/>
        </a:p>
      </dgm:t>
    </dgm:pt>
    <dgm:pt modelId="{AF2168C5-8F28-451B-B908-4EAE71D791CC}">
      <dgm:prSet phldrT="[Texto]" custT="1"/>
      <dgm:spPr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C" sz="2000" dirty="0"/>
            <a:t>C20, UNCTAD XV, CEPAL, ECOSOC, OECD, FACTI</a:t>
          </a:r>
          <a:endParaRPr lang="es-ES" sz="2000" dirty="0"/>
        </a:p>
      </dgm:t>
    </dgm:pt>
    <dgm:pt modelId="{9876116B-9561-424E-B08C-1CADD3BFE742}" type="parTrans" cxnId="{C1DF6BD3-4DCA-4D8A-8FD4-ECF329ACC6D6}">
      <dgm:prSet/>
      <dgm:spPr/>
      <dgm:t>
        <a:bodyPr/>
        <a:lstStyle/>
        <a:p>
          <a:endParaRPr lang="es-ES"/>
        </a:p>
      </dgm:t>
    </dgm:pt>
    <dgm:pt modelId="{CEE23E6F-5603-4E1F-B8C5-FBE86DA46F06}" type="sibTrans" cxnId="{C1DF6BD3-4DCA-4D8A-8FD4-ECF329ACC6D6}">
      <dgm:prSet/>
      <dgm:spPr/>
      <dgm:t>
        <a:bodyPr/>
        <a:lstStyle/>
        <a:p>
          <a:endParaRPr lang="es-ES"/>
        </a:p>
      </dgm:t>
    </dgm:pt>
    <dgm:pt modelId="{189108DA-8764-4752-8295-39D1ADEF0279}">
      <dgm:prSet phldrT="[Texto]" custT="1"/>
      <dgm:spPr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2000" dirty="0"/>
            <a:t>CIDH, NN.UU. (</a:t>
          </a:r>
          <a:r>
            <a:rPr lang="es-ES" sz="2000" dirty="0" err="1"/>
            <a:t>special</a:t>
          </a:r>
          <a:r>
            <a:rPr lang="es-ES" sz="2000" dirty="0"/>
            <a:t> </a:t>
          </a:r>
          <a:r>
            <a:rPr lang="es-ES" sz="2000" dirty="0" err="1"/>
            <a:t>mechanisms</a:t>
          </a:r>
          <a:r>
            <a:rPr lang="es-ES" sz="2000" dirty="0"/>
            <a:t>)</a:t>
          </a:r>
        </a:p>
      </dgm:t>
    </dgm:pt>
    <dgm:pt modelId="{17CCFC78-EC38-4354-AE26-6EFAC4C263A8}" type="parTrans" cxnId="{960B8D26-1048-447B-B424-3A9B83FDB314}">
      <dgm:prSet/>
      <dgm:spPr/>
      <dgm:t>
        <a:bodyPr/>
        <a:lstStyle/>
        <a:p>
          <a:endParaRPr lang="es-ES"/>
        </a:p>
      </dgm:t>
    </dgm:pt>
    <dgm:pt modelId="{D559FC53-F06A-468C-8AB6-44E4E64A680A}" type="sibTrans" cxnId="{960B8D26-1048-447B-B424-3A9B83FDB314}">
      <dgm:prSet/>
      <dgm:spPr/>
      <dgm:t>
        <a:bodyPr/>
        <a:lstStyle/>
        <a:p>
          <a:endParaRPr lang="es-ES"/>
        </a:p>
      </dgm:t>
    </dgm:pt>
    <dgm:pt modelId="{00378162-0613-48FF-AF94-47DF3CE49B5B}">
      <dgm:prSet phldrT="[Texto]" custT="1"/>
      <dgm:spPr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2000" dirty="0"/>
            <a:t>Andean Internal Advisory Councils - European Union</a:t>
          </a:r>
          <a:endParaRPr lang="es-ES" sz="2000" dirty="0"/>
        </a:p>
      </dgm:t>
    </dgm:pt>
    <dgm:pt modelId="{28EF17A4-5904-45C4-A786-8283185AF7E6}" type="parTrans" cxnId="{38E3CCA8-242B-412E-98BB-5372DE64D090}">
      <dgm:prSet/>
      <dgm:spPr/>
      <dgm:t>
        <a:bodyPr/>
        <a:lstStyle/>
        <a:p>
          <a:endParaRPr lang="es-ES"/>
        </a:p>
      </dgm:t>
    </dgm:pt>
    <dgm:pt modelId="{8719B944-05D6-43B3-90F2-DCC66018F707}" type="sibTrans" cxnId="{38E3CCA8-242B-412E-98BB-5372DE64D090}">
      <dgm:prSet/>
      <dgm:spPr/>
      <dgm:t>
        <a:bodyPr/>
        <a:lstStyle/>
        <a:p>
          <a:endParaRPr lang="es-ES"/>
        </a:p>
      </dgm:t>
    </dgm:pt>
    <dgm:pt modelId="{7463D755-015A-4EE8-816D-855BE3E2DBB4}">
      <dgm:prSet phldrT="[Texto]" custT="1"/>
      <dgm:spPr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2000" dirty="0" err="1"/>
            <a:t>Panamazonic</a:t>
          </a:r>
          <a:r>
            <a:rPr lang="en-US" sz="2000" dirty="0"/>
            <a:t> Social Forum, COICA</a:t>
          </a:r>
          <a:endParaRPr lang="es-ES" sz="2000" dirty="0"/>
        </a:p>
      </dgm:t>
    </dgm:pt>
    <dgm:pt modelId="{58899E8D-12DA-43BB-B34C-0F60944215ED}" type="parTrans" cxnId="{037D2EC6-7AD6-4751-AE96-5D05C066CB0D}">
      <dgm:prSet/>
      <dgm:spPr/>
      <dgm:t>
        <a:bodyPr/>
        <a:lstStyle/>
        <a:p>
          <a:endParaRPr lang="es-ES"/>
        </a:p>
      </dgm:t>
    </dgm:pt>
    <dgm:pt modelId="{BAF968CD-508C-47E4-A786-047A5704B9EA}" type="sibTrans" cxnId="{037D2EC6-7AD6-4751-AE96-5D05C066CB0D}">
      <dgm:prSet/>
      <dgm:spPr/>
      <dgm:t>
        <a:bodyPr/>
        <a:lstStyle/>
        <a:p>
          <a:endParaRPr lang="es-ES"/>
        </a:p>
      </dgm:t>
    </dgm:pt>
    <dgm:pt modelId="{5E1B45A3-7373-41E7-95E7-01A4D025E9F1}">
      <dgm:prSet phldrT="[Texto]" custT="1"/>
      <dgm:spPr>
        <a:ln w="12700"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n-US" sz="2000" dirty="0"/>
            <a:t>Public Services International, Americas Central Trade Union (CSA/CSI)</a:t>
          </a:r>
          <a:endParaRPr lang="es-ES" sz="2000" dirty="0"/>
        </a:p>
      </dgm:t>
    </dgm:pt>
    <dgm:pt modelId="{555813EE-A177-4564-8B52-E6229ED1566B}" type="parTrans" cxnId="{D04ACE4C-61E7-4F32-AC9A-1AEC4C5B5D56}">
      <dgm:prSet/>
      <dgm:spPr/>
      <dgm:t>
        <a:bodyPr/>
        <a:lstStyle/>
        <a:p>
          <a:endParaRPr lang="es-ES"/>
        </a:p>
      </dgm:t>
    </dgm:pt>
    <dgm:pt modelId="{002A895C-57B3-4A38-BB45-55EC4AAF610A}" type="sibTrans" cxnId="{D04ACE4C-61E7-4F32-AC9A-1AEC4C5B5D56}">
      <dgm:prSet/>
      <dgm:spPr/>
      <dgm:t>
        <a:bodyPr/>
        <a:lstStyle/>
        <a:p>
          <a:endParaRPr lang="es-ES"/>
        </a:p>
      </dgm:t>
    </dgm:pt>
    <dgm:pt modelId="{453A94A0-DC13-4E14-B770-4AD9A11C5925}" type="pres">
      <dgm:prSet presAssocID="{9FB73B91-92EB-4ED6-9FFF-55D9ED101F67}" presName="diagram" presStyleCnt="0">
        <dgm:presLayoutVars>
          <dgm:dir/>
          <dgm:resizeHandles val="exact"/>
        </dgm:presLayoutVars>
      </dgm:prSet>
      <dgm:spPr/>
    </dgm:pt>
    <dgm:pt modelId="{B456A960-073B-4610-B640-DAAEECDCC51B}" type="pres">
      <dgm:prSet presAssocID="{29548037-26DB-42D2-8B8A-E372CB73084F}" presName="node" presStyleLbl="node1" presStyleIdx="0" presStyleCnt="10">
        <dgm:presLayoutVars>
          <dgm:bulletEnabled val="1"/>
        </dgm:presLayoutVars>
      </dgm:prSet>
      <dgm:spPr/>
    </dgm:pt>
    <dgm:pt modelId="{F1FBAD5A-DCCE-4BE0-B8F9-26D2D2646178}" type="pres">
      <dgm:prSet presAssocID="{AC5DFD64-2FEC-4920-9E6D-86AC7A51EF11}" presName="sibTrans" presStyleCnt="0"/>
      <dgm:spPr/>
    </dgm:pt>
    <dgm:pt modelId="{7A18AD29-705D-4E4E-A038-5FC28AE737E7}" type="pres">
      <dgm:prSet presAssocID="{AF2168C5-8F28-451B-B908-4EAE71D791CC}" presName="node" presStyleLbl="node1" presStyleIdx="1" presStyleCnt="10">
        <dgm:presLayoutVars>
          <dgm:bulletEnabled val="1"/>
        </dgm:presLayoutVars>
      </dgm:prSet>
      <dgm:spPr/>
    </dgm:pt>
    <dgm:pt modelId="{41B5B3AE-8D37-469A-A7FD-5EEB029CAC36}" type="pres">
      <dgm:prSet presAssocID="{CEE23E6F-5603-4E1F-B8C5-FBE86DA46F06}" presName="sibTrans" presStyleCnt="0"/>
      <dgm:spPr/>
    </dgm:pt>
    <dgm:pt modelId="{CBE6D78E-3674-41E6-A1B9-0612B2182653}" type="pres">
      <dgm:prSet presAssocID="{189108DA-8764-4752-8295-39D1ADEF0279}" presName="node" presStyleLbl="node1" presStyleIdx="2" presStyleCnt="10">
        <dgm:presLayoutVars>
          <dgm:bulletEnabled val="1"/>
        </dgm:presLayoutVars>
      </dgm:prSet>
      <dgm:spPr/>
    </dgm:pt>
    <dgm:pt modelId="{2D85244C-7314-4DEF-8496-BB3512A9359B}" type="pres">
      <dgm:prSet presAssocID="{D559FC53-F06A-468C-8AB6-44E4E64A680A}" presName="sibTrans" presStyleCnt="0"/>
      <dgm:spPr/>
    </dgm:pt>
    <dgm:pt modelId="{316CA669-CF86-4149-B4A7-996DCDFDD8E1}" type="pres">
      <dgm:prSet presAssocID="{00378162-0613-48FF-AF94-47DF3CE49B5B}" presName="node" presStyleLbl="node1" presStyleIdx="3" presStyleCnt="10">
        <dgm:presLayoutVars>
          <dgm:bulletEnabled val="1"/>
        </dgm:presLayoutVars>
      </dgm:prSet>
      <dgm:spPr/>
    </dgm:pt>
    <dgm:pt modelId="{03049A50-10BC-44EA-9EDF-4658F3926CB0}" type="pres">
      <dgm:prSet presAssocID="{8719B944-05D6-43B3-90F2-DCC66018F707}" presName="sibTrans" presStyleCnt="0"/>
      <dgm:spPr/>
    </dgm:pt>
    <dgm:pt modelId="{6538878C-9776-4DE0-B70E-0CB8C86B602E}" type="pres">
      <dgm:prSet presAssocID="{930AEA81-D9F6-416F-AEFB-A7958A81FEC4}" presName="node" presStyleLbl="node1" presStyleIdx="4" presStyleCnt="10">
        <dgm:presLayoutVars>
          <dgm:bulletEnabled val="1"/>
        </dgm:presLayoutVars>
      </dgm:prSet>
      <dgm:spPr/>
    </dgm:pt>
    <dgm:pt modelId="{B05CD6CD-6A53-49B2-BEF0-CBB1E5C72FBC}" type="pres">
      <dgm:prSet presAssocID="{B5573120-4315-4CC9-A241-DC1596046C36}" presName="sibTrans" presStyleCnt="0"/>
      <dgm:spPr/>
    </dgm:pt>
    <dgm:pt modelId="{C2242C0E-1984-4B45-9AFA-D8B013B76833}" type="pres">
      <dgm:prSet presAssocID="{C9880882-2B6B-4420-86FC-9BC8094F1FEB}" presName="node" presStyleLbl="node1" presStyleIdx="5" presStyleCnt="10">
        <dgm:presLayoutVars>
          <dgm:bulletEnabled val="1"/>
        </dgm:presLayoutVars>
      </dgm:prSet>
      <dgm:spPr/>
    </dgm:pt>
    <dgm:pt modelId="{1EBFFB07-36F3-4028-8B46-86CFC7BDFE57}" type="pres">
      <dgm:prSet presAssocID="{FA608FF8-0B17-41B8-93C2-D96BAFD49863}" presName="sibTrans" presStyleCnt="0"/>
      <dgm:spPr/>
    </dgm:pt>
    <dgm:pt modelId="{6C211DD0-6FB1-4149-BE0E-3E53411D29D8}" type="pres">
      <dgm:prSet presAssocID="{99A330BD-DAE7-4D73-9575-AEBC23EA894A}" presName="node" presStyleLbl="node1" presStyleIdx="6" presStyleCnt="10">
        <dgm:presLayoutVars>
          <dgm:bulletEnabled val="1"/>
        </dgm:presLayoutVars>
      </dgm:prSet>
      <dgm:spPr/>
    </dgm:pt>
    <dgm:pt modelId="{9C38E9DD-53E7-4EB1-B8E8-29C74DFB467F}" type="pres">
      <dgm:prSet presAssocID="{DCC0D8EA-A6FA-4456-8F73-715F4F9ED9BF}" presName="sibTrans" presStyleCnt="0"/>
      <dgm:spPr/>
    </dgm:pt>
    <dgm:pt modelId="{795DE22B-18B1-47CB-A8C3-60DBE56A5290}" type="pres">
      <dgm:prSet presAssocID="{581FDFD9-F1BF-41F6-A17D-65BA775CC762}" presName="node" presStyleLbl="node1" presStyleIdx="7" presStyleCnt="10">
        <dgm:presLayoutVars>
          <dgm:bulletEnabled val="1"/>
        </dgm:presLayoutVars>
      </dgm:prSet>
      <dgm:spPr/>
    </dgm:pt>
    <dgm:pt modelId="{EA9A468E-C9D3-4228-A65B-6B8BBA5C1EEE}" type="pres">
      <dgm:prSet presAssocID="{B1229FF2-935E-4CFD-B681-D2DAEE1FE2CF}" presName="sibTrans" presStyleCnt="0"/>
      <dgm:spPr/>
    </dgm:pt>
    <dgm:pt modelId="{831943B5-D5BC-4BC4-8B40-1ABF2A0982C8}" type="pres">
      <dgm:prSet presAssocID="{7463D755-015A-4EE8-816D-855BE3E2DBB4}" presName="node" presStyleLbl="node1" presStyleIdx="8" presStyleCnt="10">
        <dgm:presLayoutVars>
          <dgm:bulletEnabled val="1"/>
        </dgm:presLayoutVars>
      </dgm:prSet>
      <dgm:spPr/>
    </dgm:pt>
    <dgm:pt modelId="{B14117EE-ACE9-4F38-8D8B-E92C6D3CBA95}" type="pres">
      <dgm:prSet presAssocID="{BAF968CD-508C-47E4-A786-047A5704B9EA}" presName="sibTrans" presStyleCnt="0"/>
      <dgm:spPr/>
    </dgm:pt>
    <dgm:pt modelId="{DF1593CA-9BF4-4496-BD0D-507BC476FD72}" type="pres">
      <dgm:prSet presAssocID="{5E1B45A3-7373-41E7-95E7-01A4D025E9F1}" presName="node" presStyleLbl="node1" presStyleIdx="9" presStyleCnt="10">
        <dgm:presLayoutVars>
          <dgm:bulletEnabled val="1"/>
        </dgm:presLayoutVars>
      </dgm:prSet>
      <dgm:spPr/>
    </dgm:pt>
  </dgm:ptLst>
  <dgm:cxnLst>
    <dgm:cxn modelId="{960B8D26-1048-447B-B424-3A9B83FDB314}" srcId="{9FB73B91-92EB-4ED6-9FFF-55D9ED101F67}" destId="{189108DA-8764-4752-8295-39D1ADEF0279}" srcOrd="2" destOrd="0" parTransId="{17CCFC78-EC38-4354-AE26-6EFAC4C263A8}" sibTransId="{D559FC53-F06A-468C-8AB6-44E4E64A680A}"/>
    <dgm:cxn modelId="{D553C82E-1F0F-4CE1-883E-28AA3927B5AE}" srcId="{9FB73B91-92EB-4ED6-9FFF-55D9ED101F67}" destId="{29548037-26DB-42D2-8B8A-E372CB73084F}" srcOrd="0" destOrd="0" parTransId="{5ADD6BB9-388A-432E-866B-86B075781B9B}" sibTransId="{AC5DFD64-2FEC-4920-9E6D-86AC7A51EF11}"/>
    <dgm:cxn modelId="{336B6C3D-094E-4CCF-95FE-3E5239A99309}" type="presOf" srcId="{99A330BD-DAE7-4D73-9575-AEBC23EA894A}" destId="{6C211DD0-6FB1-4149-BE0E-3E53411D29D8}" srcOrd="0" destOrd="0" presId="urn:microsoft.com/office/officeart/2005/8/layout/default"/>
    <dgm:cxn modelId="{36153747-6267-4FAE-B6B4-76510BC74DD3}" type="presOf" srcId="{9FB73B91-92EB-4ED6-9FFF-55D9ED101F67}" destId="{453A94A0-DC13-4E14-B770-4AD9A11C5925}" srcOrd="0" destOrd="0" presId="urn:microsoft.com/office/officeart/2005/8/layout/default"/>
    <dgm:cxn modelId="{D04ACE4C-61E7-4F32-AC9A-1AEC4C5B5D56}" srcId="{9FB73B91-92EB-4ED6-9FFF-55D9ED101F67}" destId="{5E1B45A3-7373-41E7-95E7-01A4D025E9F1}" srcOrd="9" destOrd="0" parTransId="{555813EE-A177-4564-8B52-E6229ED1566B}" sibTransId="{002A895C-57B3-4A38-BB45-55EC4AAF610A}"/>
    <dgm:cxn modelId="{64371152-77F4-4546-9846-0D87049BCD67}" type="presOf" srcId="{C9880882-2B6B-4420-86FC-9BC8094F1FEB}" destId="{C2242C0E-1984-4B45-9AFA-D8B013B76833}" srcOrd="0" destOrd="0" presId="urn:microsoft.com/office/officeart/2005/8/layout/default"/>
    <dgm:cxn modelId="{F1EC685A-3A70-4665-8A20-BEEC7D0C43F2}" srcId="{9FB73B91-92EB-4ED6-9FFF-55D9ED101F67}" destId="{930AEA81-D9F6-416F-AEFB-A7958A81FEC4}" srcOrd="4" destOrd="0" parTransId="{AF556E36-1052-4298-8F25-E44767A5B634}" sibTransId="{B5573120-4315-4CC9-A241-DC1596046C36}"/>
    <dgm:cxn modelId="{63FE4E78-060E-4CD1-93D6-74C2858F5D53}" type="presOf" srcId="{AF2168C5-8F28-451B-B908-4EAE71D791CC}" destId="{7A18AD29-705D-4E4E-A038-5FC28AE737E7}" srcOrd="0" destOrd="0" presId="urn:microsoft.com/office/officeart/2005/8/layout/default"/>
    <dgm:cxn modelId="{C905EB85-39DA-45C4-8D97-EC249CE5F596}" srcId="{9FB73B91-92EB-4ED6-9FFF-55D9ED101F67}" destId="{C9880882-2B6B-4420-86FC-9BC8094F1FEB}" srcOrd="5" destOrd="0" parTransId="{FFBE1915-A6FF-47F3-BB23-F4B00EF432FF}" sibTransId="{FA608FF8-0B17-41B8-93C2-D96BAFD49863}"/>
    <dgm:cxn modelId="{5D31FA9B-3636-4720-BB2C-2487BEEE0D96}" type="presOf" srcId="{7463D755-015A-4EE8-816D-855BE3E2DBB4}" destId="{831943B5-D5BC-4BC4-8B40-1ABF2A0982C8}" srcOrd="0" destOrd="0" presId="urn:microsoft.com/office/officeart/2005/8/layout/default"/>
    <dgm:cxn modelId="{850BACA0-8AA0-4ACF-9AC5-CBC036543C7D}" type="presOf" srcId="{29548037-26DB-42D2-8B8A-E372CB73084F}" destId="{B456A960-073B-4610-B640-DAAEECDCC51B}" srcOrd="0" destOrd="0" presId="urn:microsoft.com/office/officeart/2005/8/layout/default"/>
    <dgm:cxn modelId="{38E3CCA8-242B-412E-98BB-5372DE64D090}" srcId="{9FB73B91-92EB-4ED6-9FFF-55D9ED101F67}" destId="{00378162-0613-48FF-AF94-47DF3CE49B5B}" srcOrd="3" destOrd="0" parTransId="{28EF17A4-5904-45C4-A786-8283185AF7E6}" sibTransId="{8719B944-05D6-43B3-90F2-DCC66018F707}"/>
    <dgm:cxn modelId="{EB4F22B2-42B6-42AC-A3B5-E7382672BD96}" type="presOf" srcId="{189108DA-8764-4752-8295-39D1ADEF0279}" destId="{CBE6D78E-3674-41E6-A1B9-0612B2182653}" srcOrd="0" destOrd="0" presId="urn:microsoft.com/office/officeart/2005/8/layout/default"/>
    <dgm:cxn modelId="{27B551BA-4786-4779-807F-E25D8D33F0B2}" type="presOf" srcId="{930AEA81-D9F6-416F-AEFB-A7958A81FEC4}" destId="{6538878C-9776-4DE0-B70E-0CB8C86B602E}" srcOrd="0" destOrd="0" presId="urn:microsoft.com/office/officeart/2005/8/layout/default"/>
    <dgm:cxn modelId="{037D2EC6-7AD6-4751-AE96-5D05C066CB0D}" srcId="{9FB73B91-92EB-4ED6-9FFF-55D9ED101F67}" destId="{7463D755-015A-4EE8-816D-855BE3E2DBB4}" srcOrd="8" destOrd="0" parTransId="{58899E8D-12DA-43BB-B34C-0F60944215ED}" sibTransId="{BAF968CD-508C-47E4-A786-047A5704B9EA}"/>
    <dgm:cxn modelId="{069CF4CB-7ABB-4201-9205-D7C83A27FBB3}" type="presOf" srcId="{00378162-0613-48FF-AF94-47DF3CE49B5B}" destId="{316CA669-CF86-4149-B4A7-996DCDFDD8E1}" srcOrd="0" destOrd="0" presId="urn:microsoft.com/office/officeart/2005/8/layout/default"/>
    <dgm:cxn modelId="{C1DF6BD3-4DCA-4D8A-8FD4-ECF329ACC6D6}" srcId="{9FB73B91-92EB-4ED6-9FFF-55D9ED101F67}" destId="{AF2168C5-8F28-451B-B908-4EAE71D791CC}" srcOrd="1" destOrd="0" parTransId="{9876116B-9561-424E-B08C-1CADD3BFE742}" sibTransId="{CEE23E6F-5603-4E1F-B8C5-FBE86DA46F06}"/>
    <dgm:cxn modelId="{22961BEB-649A-4107-B967-24680892ED0D}" srcId="{9FB73B91-92EB-4ED6-9FFF-55D9ED101F67}" destId="{99A330BD-DAE7-4D73-9575-AEBC23EA894A}" srcOrd="6" destOrd="0" parTransId="{CEBE897B-0861-4876-BC61-F4F28CD79AA5}" sibTransId="{DCC0D8EA-A6FA-4456-8F73-715F4F9ED9BF}"/>
    <dgm:cxn modelId="{483DAFF4-82C0-4A36-91EE-19020E605BC2}" type="presOf" srcId="{581FDFD9-F1BF-41F6-A17D-65BA775CC762}" destId="{795DE22B-18B1-47CB-A8C3-60DBE56A5290}" srcOrd="0" destOrd="0" presId="urn:microsoft.com/office/officeart/2005/8/layout/default"/>
    <dgm:cxn modelId="{A2CF10F6-4045-47D7-9D81-850ED897D770}" srcId="{9FB73B91-92EB-4ED6-9FFF-55D9ED101F67}" destId="{581FDFD9-F1BF-41F6-A17D-65BA775CC762}" srcOrd="7" destOrd="0" parTransId="{CC2A78F3-1111-4D75-887D-2E0DF6FC312C}" sibTransId="{B1229FF2-935E-4CFD-B681-D2DAEE1FE2CF}"/>
    <dgm:cxn modelId="{24C833FF-DB7D-4D13-9B8E-1FE2624BC797}" type="presOf" srcId="{5E1B45A3-7373-41E7-95E7-01A4D025E9F1}" destId="{DF1593CA-9BF4-4496-BD0D-507BC476FD72}" srcOrd="0" destOrd="0" presId="urn:microsoft.com/office/officeart/2005/8/layout/default"/>
    <dgm:cxn modelId="{6C6E27B4-DE2A-4A51-9285-E73BB5933ABB}" type="presParOf" srcId="{453A94A0-DC13-4E14-B770-4AD9A11C5925}" destId="{B456A960-073B-4610-B640-DAAEECDCC51B}" srcOrd="0" destOrd="0" presId="urn:microsoft.com/office/officeart/2005/8/layout/default"/>
    <dgm:cxn modelId="{BDBDE9F1-5399-435A-9055-533EAACB3FF6}" type="presParOf" srcId="{453A94A0-DC13-4E14-B770-4AD9A11C5925}" destId="{F1FBAD5A-DCCE-4BE0-B8F9-26D2D2646178}" srcOrd="1" destOrd="0" presId="urn:microsoft.com/office/officeart/2005/8/layout/default"/>
    <dgm:cxn modelId="{FC158CAF-73D5-4B6B-AB1D-4588CAD2D792}" type="presParOf" srcId="{453A94A0-DC13-4E14-B770-4AD9A11C5925}" destId="{7A18AD29-705D-4E4E-A038-5FC28AE737E7}" srcOrd="2" destOrd="0" presId="urn:microsoft.com/office/officeart/2005/8/layout/default"/>
    <dgm:cxn modelId="{59681403-D960-468D-964C-1526BD93FCA7}" type="presParOf" srcId="{453A94A0-DC13-4E14-B770-4AD9A11C5925}" destId="{41B5B3AE-8D37-469A-A7FD-5EEB029CAC36}" srcOrd="3" destOrd="0" presId="urn:microsoft.com/office/officeart/2005/8/layout/default"/>
    <dgm:cxn modelId="{0F87DEAE-A82E-4061-9178-8DF25874ED60}" type="presParOf" srcId="{453A94A0-DC13-4E14-B770-4AD9A11C5925}" destId="{CBE6D78E-3674-41E6-A1B9-0612B2182653}" srcOrd="4" destOrd="0" presId="urn:microsoft.com/office/officeart/2005/8/layout/default"/>
    <dgm:cxn modelId="{D6FA34F5-6C83-4761-8340-5B07BA0628A6}" type="presParOf" srcId="{453A94A0-DC13-4E14-B770-4AD9A11C5925}" destId="{2D85244C-7314-4DEF-8496-BB3512A9359B}" srcOrd="5" destOrd="0" presId="urn:microsoft.com/office/officeart/2005/8/layout/default"/>
    <dgm:cxn modelId="{E2D6323C-B671-41CE-AC94-F3BF812278B9}" type="presParOf" srcId="{453A94A0-DC13-4E14-B770-4AD9A11C5925}" destId="{316CA669-CF86-4149-B4A7-996DCDFDD8E1}" srcOrd="6" destOrd="0" presId="urn:microsoft.com/office/officeart/2005/8/layout/default"/>
    <dgm:cxn modelId="{2A89CB39-8B50-4604-AD46-5DF2C82F4915}" type="presParOf" srcId="{453A94A0-DC13-4E14-B770-4AD9A11C5925}" destId="{03049A50-10BC-44EA-9EDF-4658F3926CB0}" srcOrd="7" destOrd="0" presId="urn:microsoft.com/office/officeart/2005/8/layout/default"/>
    <dgm:cxn modelId="{2827D0D0-4EDC-4BFF-93D3-A6C3972E52B8}" type="presParOf" srcId="{453A94A0-DC13-4E14-B770-4AD9A11C5925}" destId="{6538878C-9776-4DE0-B70E-0CB8C86B602E}" srcOrd="8" destOrd="0" presId="urn:microsoft.com/office/officeart/2005/8/layout/default"/>
    <dgm:cxn modelId="{F4C35BB8-53A8-4B00-B846-6E6B22E8FA8D}" type="presParOf" srcId="{453A94A0-DC13-4E14-B770-4AD9A11C5925}" destId="{B05CD6CD-6A53-49B2-BEF0-CBB1E5C72FBC}" srcOrd="9" destOrd="0" presId="urn:microsoft.com/office/officeart/2005/8/layout/default"/>
    <dgm:cxn modelId="{4E58B216-DEB7-403F-8C87-AD5BAB54B9AC}" type="presParOf" srcId="{453A94A0-DC13-4E14-B770-4AD9A11C5925}" destId="{C2242C0E-1984-4B45-9AFA-D8B013B76833}" srcOrd="10" destOrd="0" presId="urn:microsoft.com/office/officeart/2005/8/layout/default"/>
    <dgm:cxn modelId="{DEB3A321-FD54-4BE4-AD99-41AA35A99B6C}" type="presParOf" srcId="{453A94A0-DC13-4E14-B770-4AD9A11C5925}" destId="{1EBFFB07-36F3-4028-8B46-86CFC7BDFE57}" srcOrd="11" destOrd="0" presId="urn:microsoft.com/office/officeart/2005/8/layout/default"/>
    <dgm:cxn modelId="{1C859E0E-80C6-49E8-A5A7-785825EDC5BC}" type="presParOf" srcId="{453A94A0-DC13-4E14-B770-4AD9A11C5925}" destId="{6C211DD0-6FB1-4149-BE0E-3E53411D29D8}" srcOrd="12" destOrd="0" presId="urn:microsoft.com/office/officeart/2005/8/layout/default"/>
    <dgm:cxn modelId="{6EB60D5E-C58E-4838-A53A-B07A674F4A3F}" type="presParOf" srcId="{453A94A0-DC13-4E14-B770-4AD9A11C5925}" destId="{9C38E9DD-53E7-4EB1-B8E8-29C74DFB467F}" srcOrd="13" destOrd="0" presId="urn:microsoft.com/office/officeart/2005/8/layout/default"/>
    <dgm:cxn modelId="{F4DBC233-4169-4365-AFD7-B9B131798E4B}" type="presParOf" srcId="{453A94A0-DC13-4E14-B770-4AD9A11C5925}" destId="{795DE22B-18B1-47CB-A8C3-60DBE56A5290}" srcOrd="14" destOrd="0" presId="urn:microsoft.com/office/officeart/2005/8/layout/default"/>
    <dgm:cxn modelId="{9E76B714-5802-4942-AED8-E704213DF8DE}" type="presParOf" srcId="{453A94A0-DC13-4E14-B770-4AD9A11C5925}" destId="{EA9A468E-C9D3-4228-A65B-6B8BBA5C1EEE}" srcOrd="15" destOrd="0" presId="urn:microsoft.com/office/officeart/2005/8/layout/default"/>
    <dgm:cxn modelId="{191A50EF-0730-4315-A40C-FC2A9ACF6283}" type="presParOf" srcId="{453A94A0-DC13-4E14-B770-4AD9A11C5925}" destId="{831943B5-D5BC-4BC4-8B40-1ABF2A0982C8}" srcOrd="16" destOrd="0" presId="urn:microsoft.com/office/officeart/2005/8/layout/default"/>
    <dgm:cxn modelId="{BF293026-116A-4297-A58E-0A398F5F3A08}" type="presParOf" srcId="{453A94A0-DC13-4E14-B770-4AD9A11C5925}" destId="{B14117EE-ACE9-4F38-8D8B-E92C6D3CBA95}" srcOrd="17" destOrd="0" presId="urn:microsoft.com/office/officeart/2005/8/layout/default"/>
    <dgm:cxn modelId="{97F72475-7F4D-41F6-AA7E-A0E09D0FFB04}" type="presParOf" srcId="{453A94A0-DC13-4E14-B770-4AD9A11C5925}" destId="{DF1593CA-9BF4-4496-BD0D-507BC476FD7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EA44D-BE9B-4DB1-9D08-3E36DC680C50}" type="doc">
      <dgm:prSet loTypeId="urn:microsoft.com/office/officeart/2009/layout/CircleArrowProces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C5C4F7C-E07B-44AD-AEB5-AC44C683AD54}">
      <dgm:prSet phldrT="[Texto]"/>
      <dgm:spPr/>
      <dgm:t>
        <a:bodyPr/>
        <a:lstStyle/>
        <a:p>
          <a:r>
            <a:rPr lang="es-ES" dirty="0" err="1"/>
            <a:t>Impact</a:t>
          </a:r>
          <a:r>
            <a:rPr lang="es-ES" dirty="0"/>
            <a:t> in </a:t>
          </a:r>
          <a:r>
            <a:rPr lang="es-ES" dirty="0" err="1"/>
            <a:t>news</a:t>
          </a:r>
          <a:endParaRPr lang="es-ES" dirty="0"/>
        </a:p>
      </dgm:t>
    </dgm:pt>
    <dgm:pt modelId="{EC53EE8E-540F-4BD6-9BA2-B6041B2A2AE7}" type="parTrans" cxnId="{93DA8E15-846E-47A4-8B68-7C640DA705EE}">
      <dgm:prSet/>
      <dgm:spPr/>
      <dgm:t>
        <a:bodyPr/>
        <a:lstStyle/>
        <a:p>
          <a:endParaRPr lang="es-ES"/>
        </a:p>
      </dgm:t>
    </dgm:pt>
    <dgm:pt modelId="{9F55353F-D0EF-4E6D-A146-82DC8D81BB19}" type="sibTrans" cxnId="{93DA8E15-846E-47A4-8B68-7C640DA705EE}">
      <dgm:prSet/>
      <dgm:spPr/>
      <dgm:t>
        <a:bodyPr/>
        <a:lstStyle/>
        <a:p>
          <a:endParaRPr lang="es-ES"/>
        </a:p>
      </dgm:t>
    </dgm:pt>
    <dgm:pt modelId="{A6B86982-45F7-4824-A9AB-0AEB5F40F896}">
      <dgm:prSet phldrT="[Texto]"/>
      <dgm:spPr/>
      <dgm:t>
        <a:bodyPr/>
        <a:lstStyle/>
        <a:p>
          <a:r>
            <a:rPr lang="es-ES" dirty="0"/>
            <a:t>Mass Media</a:t>
          </a:r>
        </a:p>
      </dgm:t>
    </dgm:pt>
    <dgm:pt modelId="{5FABD067-FE68-4981-84EE-2B07856B0D3B}" type="parTrans" cxnId="{03D34663-C697-4441-A923-D0BF4C0D6FCC}">
      <dgm:prSet/>
      <dgm:spPr/>
      <dgm:t>
        <a:bodyPr/>
        <a:lstStyle/>
        <a:p>
          <a:endParaRPr lang="es-ES"/>
        </a:p>
      </dgm:t>
    </dgm:pt>
    <dgm:pt modelId="{CA707569-4B47-4CA4-A5D3-210AC33D88AE}" type="sibTrans" cxnId="{03D34663-C697-4441-A923-D0BF4C0D6FCC}">
      <dgm:prSet/>
      <dgm:spPr/>
      <dgm:t>
        <a:bodyPr/>
        <a:lstStyle/>
        <a:p>
          <a:endParaRPr lang="es-ES"/>
        </a:p>
      </dgm:t>
    </dgm:pt>
    <dgm:pt modelId="{6B071FEC-E3DB-4E84-B63D-D2C5EAABA1D7}">
      <dgm:prSet phldrT="[Texto]"/>
      <dgm:spPr/>
      <dgm:t>
        <a:bodyPr/>
        <a:lstStyle/>
        <a:p>
          <a:r>
            <a:rPr lang="es-ES" dirty="0"/>
            <a:t>Viral debate</a:t>
          </a:r>
        </a:p>
      </dgm:t>
    </dgm:pt>
    <dgm:pt modelId="{EDF8A6E1-919F-4890-A379-F0F80CB025EA}" type="parTrans" cxnId="{361CD42D-0EC6-4FD0-9B7C-E0669240841C}">
      <dgm:prSet/>
      <dgm:spPr/>
      <dgm:t>
        <a:bodyPr/>
        <a:lstStyle/>
        <a:p>
          <a:endParaRPr lang="es-ES"/>
        </a:p>
      </dgm:t>
    </dgm:pt>
    <dgm:pt modelId="{D86B3B41-B811-4A63-A89E-78AAFDA7B50B}" type="sibTrans" cxnId="{361CD42D-0EC6-4FD0-9B7C-E0669240841C}">
      <dgm:prSet/>
      <dgm:spPr/>
      <dgm:t>
        <a:bodyPr/>
        <a:lstStyle/>
        <a:p>
          <a:endParaRPr lang="es-ES"/>
        </a:p>
      </dgm:t>
    </dgm:pt>
    <dgm:pt modelId="{6297F2E9-E2A5-4A6E-91B7-96BDBCA35EA6}">
      <dgm:prSet phldrT="[Texto]"/>
      <dgm:spPr/>
      <dgm:t>
        <a:bodyPr/>
        <a:lstStyle/>
        <a:p>
          <a:r>
            <a:rPr lang="es-ES" dirty="0"/>
            <a:t>Social media</a:t>
          </a:r>
        </a:p>
      </dgm:t>
    </dgm:pt>
    <dgm:pt modelId="{39DEAA0D-B570-40F2-8D7B-CE72426F76C8}" type="parTrans" cxnId="{B56203AE-2D83-4916-A793-9696ECFBF864}">
      <dgm:prSet/>
      <dgm:spPr/>
      <dgm:t>
        <a:bodyPr/>
        <a:lstStyle/>
        <a:p>
          <a:endParaRPr lang="es-ES"/>
        </a:p>
      </dgm:t>
    </dgm:pt>
    <dgm:pt modelId="{D58B2E34-E291-4822-BEB9-74E514C988CA}" type="sibTrans" cxnId="{B56203AE-2D83-4916-A793-9696ECFBF864}">
      <dgm:prSet/>
      <dgm:spPr/>
      <dgm:t>
        <a:bodyPr/>
        <a:lstStyle/>
        <a:p>
          <a:endParaRPr lang="es-ES"/>
        </a:p>
      </dgm:t>
    </dgm:pt>
    <dgm:pt modelId="{6B34E178-A739-4AD3-8A2B-DE29184D1CBC}">
      <dgm:prSet phldrT="[Texto]"/>
      <dgm:spPr/>
      <dgm:t>
        <a:bodyPr/>
        <a:lstStyle/>
        <a:p>
          <a:r>
            <a:rPr lang="en-US" dirty="0"/>
            <a:t>Assembly, Government, Courts of Justice</a:t>
          </a:r>
          <a:endParaRPr lang="es-ES" dirty="0"/>
        </a:p>
      </dgm:t>
    </dgm:pt>
    <dgm:pt modelId="{36A3A727-DBC7-4802-8972-4FDBC1C2AE69}" type="parTrans" cxnId="{E464E602-6629-424D-AD9A-FC153C8E6EDD}">
      <dgm:prSet/>
      <dgm:spPr/>
      <dgm:t>
        <a:bodyPr/>
        <a:lstStyle/>
        <a:p>
          <a:endParaRPr lang="es-ES"/>
        </a:p>
      </dgm:t>
    </dgm:pt>
    <dgm:pt modelId="{02268EC0-DFF6-4898-87F5-921346BE9469}" type="sibTrans" cxnId="{E464E602-6629-424D-AD9A-FC153C8E6EDD}">
      <dgm:prSet/>
      <dgm:spPr/>
      <dgm:t>
        <a:bodyPr/>
        <a:lstStyle/>
        <a:p>
          <a:endParaRPr lang="es-ES"/>
        </a:p>
      </dgm:t>
    </dgm:pt>
    <dgm:pt modelId="{1F1D9664-4C39-4821-861D-AF200503A97A}">
      <dgm:prSet phldrT="[Texto]"/>
      <dgm:spPr/>
      <dgm:t>
        <a:bodyPr/>
        <a:lstStyle/>
        <a:p>
          <a:r>
            <a:rPr lang="es-ES" dirty="0" err="1"/>
            <a:t>Authorities</a:t>
          </a:r>
          <a:endParaRPr lang="es-ES" dirty="0"/>
        </a:p>
      </dgm:t>
    </dgm:pt>
    <dgm:pt modelId="{BDA3386A-EB29-48AB-8554-619615CEF6FB}" type="parTrans" cxnId="{A6CB5C2D-F4CD-4C08-B75B-67341F82A759}">
      <dgm:prSet/>
      <dgm:spPr/>
      <dgm:t>
        <a:bodyPr/>
        <a:lstStyle/>
        <a:p>
          <a:endParaRPr lang="es-ES"/>
        </a:p>
      </dgm:t>
    </dgm:pt>
    <dgm:pt modelId="{EFCC7181-DC6E-40DB-8AB2-3A081D521383}" type="sibTrans" cxnId="{A6CB5C2D-F4CD-4C08-B75B-67341F82A759}">
      <dgm:prSet/>
      <dgm:spPr/>
      <dgm:t>
        <a:bodyPr/>
        <a:lstStyle/>
        <a:p>
          <a:endParaRPr lang="es-ES"/>
        </a:p>
      </dgm:t>
    </dgm:pt>
    <dgm:pt modelId="{7C2831B4-76CF-9648-AA67-3E252EF34EDA}" type="pres">
      <dgm:prSet presAssocID="{34FEA44D-BE9B-4DB1-9D08-3E36DC680C5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D6DDDA6-C0D3-9444-B4F0-7DA04966D482}" type="pres">
      <dgm:prSet presAssocID="{1C5C4F7C-E07B-44AD-AEB5-AC44C683AD54}" presName="Accent1" presStyleCnt="0"/>
      <dgm:spPr/>
    </dgm:pt>
    <dgm:pt modelId="{A4AB7D5E-99D3-DC4B-A88B-D5DEC836B6F0}" type="pres">
      <dgm:prSet presAssocID="{1C5C4F7C-E07B-44AD-AEB5-AC44C683AD54}" presName="Accent" presStyleLbl="node1" presStyleIdx="0" presStyleCnt="3"/>
      <dgm:spPr>
        <a:solidFill>
          <a:schemeClr val="bg2">
            <a:lumMod val="50000"/>
          </a:schemeClr>
        </a:solidFill>
      </dgm:spPr>
    </dgm:pt>
    <dgm:pt modelId="{87B63131-4E60-AE41-8E8E-B550345376BB}" type="pres">
      <dgm:prSet presAssocID="{1C5C4F7C-E07B-44AD-AEB5-AC44C683AD54}" presName="Child1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9E5EEF1C-191E-1C43-98CF-001BA578745F}" type="pres">
      <dgm:prSet presAssocID="{1C5C4F7C-E07B-44AD-AEB5-AC44C683AD54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22693D9C-125B-4F46-85FE-0F7C1AC80794}" type="pres">
      <dgm:prSet presAssocID="{6B071FEC-E3DB-4E84-B63D-D2C5EAABA1D7}" presName="Accent2" presStyleCnt="0"/>
      <dgm:spPr/>
    </dgm:pt>
    <dgm:pt modelId="{8E2661F5-230E-0144-91E3-5D6CA8CF7AC6}" type="pres">
      <dgm:prSet presAssocID="{6B071FEC-E3DB-4E84-B63D-D2C5EAABA1D7}" presName="Accent" presStyleLbl="node1" presStyleIdx="1" presStyleCnt="3"/>
      <dgm:spPr>
        <a:solidFill>
          <a:schemeClr val="accent2">
            <a:lumMod val="75000"/>
          </a:schemeClr>
        </a:solidFill>
      </dgm:spPr>
    </dgm:pt>
    <dgm:pt modelId="{A293D79C-5D4E-9741-9285-732B5828BF83}" type="pres">
      <dgm:prSet presAssocID="{6B071FEC-E3DB-4E84-B63D-D2C5EAABA1D7}" presName="Child2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027D763D-52FF-AF4C-8DA5-D098E591A94A}" type="pres">
      <dgm:prSet presAssocID="{6B071FEC-E3DB-4E84-B63D-D2C5EAABA1D7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F6598C1F-6040-EE40-AB6B-3C28864F7B87}" type="pres">
      <dgm:prSet presAssocID="{6B34E178-A739-4AD3-8A2B-DE29184D1CBC}" presName="Accent3" presStyleCnt="0"/>
      <dgm:spPr/>
    </dgm:pt>
    <dgm:pt modelId="{18F33227-21BB-6E49-8430-36CA3EF4FBC0}" type="pres">
      <dgm:prSet presAssocID="{6B34E178-A739-4AD3-8A2B-DE29184D1CBC}" presName="Accent" presStyleLbl="node1" presStyleIdx="2" presStyleCnt="3"/>
      <dgm:spPr>
        <a:solidFill>
          <a:srgbClr val="D39532"/>
        </a:solidFill>
      </dgm:spPr>
    </dgm:pt>
    <dgm:pt modelId="{1A894941-3F87-4E42-9240-12B1CAA35A33}" type="pres">
      <dgm:prSet presAssocID="{6B34E178-A739-4AD3-8A2B-DE29184D1CBC}" presName="Child3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54D21AE6-0874-9C4D-B036-EBCBEA98F9B5}" type="pres">
      <dgm:prSet presAssocID="{6B34E178-A739-4AD3-8A2B-DE29184D1CBC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E464E602-6629-424D-AD9A-FC153C8E6EDD}" srcId="{34FEA44D-BE9B-4DB1-9D08-3E36DC680C50}" destId="{6B34E178-A739-4AD3-8A2B-DE29184D1CBC}" srcOrd="2" destOrd="0" parTransId="{36A3A727-DBC7-4802-8972-4FDBC1C2AE69}" sibTransId="{02268EC0-DFF6-4898-87F5-921346BE9469}"/>
    <dgm:cxn modelId="{93DA8E15-846E-47A4-8B68-7C640DA705EE}" srcId="{34FEA44D-BE9B-4DB1-9D08-3E36DC680C50}" destId="{1C5C4F7C-E07B-44AD-AEB5-AC44C683AD54}" srcOrd="0" destOrd="0" parTransId="{EC53EE8E-540F-4BD6-9BA2-B6041B2A2AE7}" sibTransId="{9F55353F-D0EF-4E6D-A146-82DC8D81BB19}"/>
    <dgm:cxn modelId="{5687131E-67EF-7C40-B0DD-B21C47D24E7C}" type="presOf" srcId="{6B071FEC-E3DB-4E84-B63D-D2C5EAABA1D7}" destId="{027D763D-52FF-AF4C-8DA5-D098E591A94A}" srcOrd="0" destOrd="0" presId="urn:microsoft.com/office/officeart/2009/layout/CircleArrowProcess"/>
    <dgm:cxn modelId="{C84FC024-1220-A341-9FA3-8810CC54F1DB}" type="presOf" srcId="{1C5C4F7C-E07B-44AD-AEB5-AC44C683AD54}" destId="{9E5EEF1C-191E-1C43-98CF-001BA578745F}" srcOrd="0" destOrd="0" presId="urn:microsoft.com/office/officeart/2009/layout/CircleArrowProcess"/>
    <dgm:cxn modelId="{A6CB5C2D-F4CD-4C08-B75B-67341F82A759}" srcId="{6B34E178-A739-4AD3-8A2B-DE29184D1CBC}" destId="{1F1D9664-4C39-4821-861D-AF200503A97A}" srcOrd="0" destOrd="0" parTransId="{BDA3386A-EB29-48AB-8554-619615CEF6FB}" sibTransId="{EFCC7181-DC6E-40DB-8AB2-3A081D521383}"/>
    <dgm:cxn modelId="{361CD42D-0EC6-4FD0-9B7C-E0669240841C}" srcId="{34FEA44D-BE9B-4DB1-9D08-3E36DC680C50}" destId="{6B071FEC-E3DB-4E84-B63D-D2C5EAABA1D7}" srcOrd="1" destOrd="0" parTransId="{EDF8A6E1-919F-4890-A379-F0F80CB025EA}" sibTransId="{D86B3B41-B811-4A63-A89E-78AAFDA7B50B}"/>
    <dgm:cxn modelId="{CF6CE23D-D21C-A044-B95F-ADBB169F9781}" type="presOf" srcId="{A6B86982-45F7-4824-A9AB-0AEB5F40F896}" destId="{87B63131-4E60-AE41-8E8E-B550345376BB}" srcOrd="0" destOrd="0" presId="urn:microsoft.com/office/officeart/2009/layout/CircleArrowProcess"/>
    <dgm:cxn modelId="{03D34663-C697-4441-A923-D0BF4C0D6FCC}" srcId="{1C5C4F7C-E07B-44AD-AEB5-AC44C683AD54}" destId="{A6B86982-45F7-4824-A9AB-0AEB5F40F896}" srcOrd="0" destOrd="0" parTransId="{5FABD067-FE68-4981-84EE-2B07856B0D3B}" sibTransId="{CA707569-4B47-4CA4-A5D3-210AC33D88AE}"/>
    <dgm:cxn modelId="{59766E70-0DE7-FF43-9552-75B44512D938}" type="presOf" srcId="{6B34E178-A739-4AD3-8A2B-DE29184D1CBC}" destId="{54D21AE6-0874-9C4D-B036-EBCBEA98F9B5}" srcOrd="0" destOrd="0" presId="urn:microsoft.com/office/officeart/2009/layout/CircleArrowProcess"/>
    <dgm:cxn modelId="{A9C060A0-DEFF-4440-8384-80FAF2D8F7FA}" type="presOf" srcId="{1F1D9664-4C39-4821-861D-AF200503A97A}" destId="{1A894941-3F87-4E42-9240-12B1CAA35A33}" srcOrd="0" destOrd="0" presId="urn:microsoft.com/office/officeart/2009/layout/CircleArrowProcess"/>
    <dgm:cxn modelId="{B56203AE-2D83-4916-A793-9696ECFBF864}" srcId="{6B071FEC-E3DB-4E84-B63D-D2C5EAABA1D7}" destId="{6297F2E9-E2A5-4A6E-91B7-96BDBCA35EA6}" srcOrd="0" destOrd="0" parTransId="{39DEAA0D-B570-40F2-8D7B-CE72426F76C8}" sibTransId="{D58B2E34-E291-4822-BEB9-74E514C988CA}"/>
    <dgm:cxn modelId="{66D0EBC0-8A8A-1F49-B8D7-A727472C04AA}" type="presOf" srcId="{34FEA44D-BE9B-4DB1-9D08-3E36DC680C50}" destId="{7C2831B4-76CF-9648-AA67-3E252EF34EDA}" srcOrd="0" destOrd="0" presId="urn:microsoft.com/office/officeart/2009/layout/CircleArrowProcess"/>
    <dgm:cxn modelId="{57BD67E9-4C54-2B4D-8F83-600852CD02F3}" type="presOf" srcId="{6297F2E9-E2A5-4A6E-91B7-96BDBCA35EA6}" destId="{A293D79C-5D4E-9741-9285-732B5828BF83}" srcOrd="0" destOrd="0" presId="urn:microsoft.com/office/officeart/2009/layout/CircleArrowProcess"/>
    <dgm:cxn modelId="{E58B7B94-41C6-9B4D-8128-5D72DE01019D}" type="presParOf" srcId="{7C2831B4-76CF-9648-AA67-3E252EF34EDA}" destId="{1D6DDDA6-C0D3-9444-B4F0-7DA04966D482}" srcOrd="0" destOrd="0" presId="urn:microsoft.com/office/officeart/2009/layout/CircleArrowProcess"/>
    <dgm:cxn modelId="{DD1FE468-6FDE-FB4B-9EF9-6F4A0444C66D}" type="presParOf" srcId="{1D6DDDA6-C0D3-9444-B4F0-7DA04966D482}" destId="{A4AB7D5E-99D3-DC4B-A88B-D5DEC836B6F0}" srcOrd="0" destOrd="0" presId="urn:microsoft.com/office/officeart/2009/layout/CircleArrowProcess"/>
    <dgm:cxn modelId="{EABB7D0B-1662-5F49-B95C-DB3F18266C01}" type="presParOf" srcId="{7C2831B4-76CF-9648-AA67-3E252EF34EDA}" destId="{87B63131-4E60-AE41-8E8E-B550345376BB}" srcOrd="1" destOrd="0" presId="urn:microsoft.com/office/officeart/2009/layout/CircleArrowProcess"/>
    <dgm:cxn modelId="{74A3081C-09DC-B245-A468-CE9A9CBA7995}" type="presParOf" srcId="{7C2831B4-76CF-9648-AA67-3E252EF34EDA}" destId="{9E5EEF1C-191E-1C43-98CF-001BA578745F}" srcOrd="2" destOrd="0" presId="urn:microsoft.com/office/officeart/2009/layout/CircleArrowProcess"/>
    <dgm:cxn modelId="{EE90A045-0CA6-6C4A-BBBB-868174C61E6A}" type="presParOf" srcId="{7C2831B4-76CF-9648-AA67-3E252EF34EDA}" destId="{22693D9C-125B-4F46-85FE-0F7C1AC80794}" srcOrd="3" destOrd="0" presId="urn:microsoft.com/office/officeart/2009/layout/CircleArrowProcess"/>
    <dgm:cxn modelId="{A0018065-CCF1-3C46-A026-EA326CCCE4FA}" type="presParOf" srcId="{22693D9C-125B-4F46-85FE-0F7C1AC80794}" destId="{8E2661F5-230E-0144-91E3-5D6CA8CF7AC6}" srcOrd="0" destOrd="0" presId="urn:microsoft.com/office/officeart/2009/layout/CircleArrowProcess"/>
    <dgm:cxn modelId="{1D1287F7-6AB6-374A-8E72-A4932FE60784}" type="presParOf" srcId="{7C2831B4-76CF-9648-AA67-3E252EF34EDA}" destId="{A293D79C-5D4E-9741-9285-732B5828BF83}" srcOrd="4" destOrd="0" presId="urn:microsoft.com/office/officeart/2009/layout/CircleArrowProcess"/>
    <dgm:cxn modelId="{8D4AF1A0-99F5-8C4B-AB99-70951F484131}" type="presParOf" srcId="{7C2831B4-76CF-9648-AA67-3E252EF34EDA}" destId="{027D763D-52FF-AF4C-8DA5-D098E591A94A}" srcOrd="5" destOrd="0" presId="urn:microsoft.com/office/officeart/2009/layout/CircleArrowProcess"/>
    <dgm:cxn modelId="{CFA402FF-D85B-D940-AE98-C33098218CEE}" type="presParOf" srcId="{7C2831B4-76CF-9648-AA67-3E252EF34EDA}" destId="{F6598C1F-6040-EE40-AB6B-3C28864F7B87}" srcOrd="6" destOrd="0" presId="urn:microsoft.com/office/officeart/2009/layout/CircleArrowProcess"/>
    <dgm:cxn modelId="{0782CEAF-8247-9A4A-9C98-08FFAB0AFD21}" type="presParOf" srcId="{F6598C1F-6040-EE40-AB6B-3C28864F7B87}" destId="{18F33227-21BB-6E49-8430-36CA3EF4FBC0}" srcOrd="0" destOrd="0" presId="urn:microsoft.com/office/officeart/2009/layout/CircleArrowProcess"/>
    <dgm:cxn modelId="{E046DACD-D358-3043-B563-4C1254B19EB3}" type="presParOf" srcId="{7C2831B4-76CF-9648-AA67-3E252EF34EDA}" destId="{1A894941-3F87-4E42-9240-12B1CAA35A33}" srcOrd="7" destOrd="0" presId="urn:microsoft.com/office/officeart/2009/layout/CircleArrowProcess"/>
    <dgm:cxn modelId="{AB5050F0-8858-2D4B-A63A-C60EB197964B}" type="presParOf" srcId="{7C2831B4-76CF-9648-AA67-3E252EF34EDA}" destId="{54D21AE6-0874-9C4D-B036-EBCBEA98F9B5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D184B-986B-4AEA-8DB0-CA6B4DA81B63}">
      <dsp:nvSpPr>
        <dsp:cNvPr id="0" name=""/>
        <dsp:cNvSpPr/>
      </dsp:nvSpPr>
      <dsp:spPr>
        <a:xfrm>
          <a:off x="3286" y="11895"/>
          <a:ext cx="3203971" cy="720000"/>
        </a:xfrm>
        <a:prstGeom prst="rect">
          <a:avLst/>
        </a:prstGeom>
        <a:solidFill>
          <a:srgbClr val="D3953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FMI / DEUDA</a:t>
          </a:r>
        </a:p>
      </dsp:txBody>
      <dsp:txXfrm>
        <a:off x="3286" y="11895"/>
        <a:ext cx="3203971" cy="720000"/>
      </dsp:txXfrm>
    </dsp:sp>
    <dsp:sp modelId="{D793D7E9-701F-44A3-A3EC-CFBCE945D58A}">
      <dsp:nvSpPr>
        <dsp:cNvPr id="0" name=""/>
        <dsp:cNvSpPr/>
      </dsp:nvSpPr>
      <dsp:spPr>
        <a:xfrm>
          <a:off x="3286" y="731895"/>
          <a:ext cx="3203971" cy="1167697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Decent</a:t>
          </a:r>
          <a:r>
            <a:rPr lang="es-ES" sz="2000" kern="1200" dirty="0"/>
            <a:t> </a:t>
          </a:r>
          <a:r>
            <a:rPr lang="es-ES" sz="2000" kern="1200" dirty="0" err="1"/>
            <a:t>work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Health</a:t>
          </a:r>
          <a:r>
            <a:rPr lang="es-ES" sz="2000" kern="1200" dirty="0"/>
            <a:t>, </a:t>
          </a:r>
          <a:r>
            <a:rPr lang="es-ES" sz="2000" kern="1200" dirty="0" err="1"/>
            <a:t>education</a:t>
          </a:r>
          <a:r>
            <a:rPr lang="es-ES" sz="2000" kern="1200" dirty="0"/>
            <a:t>, social </a:t>
          </a:r>
          <a:r>
            <a:rPr lang="es-ES" sz="2000" kern="1200" dirty="0" err="1"/>
            <a:t>equality</a:t>
          </a:r>
          <a:endParaRPr lang="es-ES" sz="2000" kern="1200" dirty="0"/>
        </a:p>
      </dsp:txBody>
      <dsp:txXfrm>
        <a:off x="3286" y="731895"/>
        <a:ext cx="3203971" cy="1167697"/>
      </dsp:txXfrm>
    </dsp:sp>
    <dsp:sp modelId="{633084AF-8157-45BF-A101-6EE2E5C9EC04}">
      <dsp:nvSpPr>
        <dsp:cNvPr id="0" name=""/>
        <dsp:cNvSpPr/>
      </dsp:nvSpPr>
      <dsp:spPr>
        <a:xfrm>
          <a:off x="3655814" y="11895"/>
          <a:ext cx="3203971" cy="720000"/>
        </a:xfrm>
        <a:prstGeom prst="rect">
          <a:avLst/>
        </a:prstGeom>
        <a:solidFill>
          <a:srgbClr val="D3953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ACM UE</a:t>
          </a:r>
        </a:p>
      </dsp:txBody>
      <dsp:txXfrm>
        <a:off x="3655814" y="11895"/>
        <a:ext cx="3203971" cy="720000"/>
      </dsp:txXfrm>
    </dsp:sp>
    <dsp:sp modelId="{654F11B1-01AF-4136-97E5-950E78E5A699}">
      <dsp:nvSpPr>
        <dsp:cNvPr id="0" name=""/>
        <dsp:cNvSpPr/>
      </dsp:nvSpPr>
      <dsp:spPr>
        <a:xfrm>
          <a:off x="3655814" y="731895"/>
          <a:ext cx="3203971" cy="1167697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Decent</a:t>
          </a:r>
          <a:r>
            <a:rPr lang="es-ES" sz="2000" kern="1200" dirty="0"/>
            <a:t> </a:t>
          </a:r>
          <a:r>
            <a:rPr lang="es-ES" sz="2000" kern="1200" dirty="0" err="1"/>
            <a:t>work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Enviromental</a:t>
          </a:r>
          <a:r>
            <a:rPr lang="es-ES" sz="2000" kern="1200" dirty="0"/>
            <a:t> </a:t>
          </a:r>
          <a:r>
            <a:rPr lang="es-ES" sz="2000" kern="1200" dirty="0" err="1"/>
            <a:t>rights</a:t>
          </a:r>
          <a:endParaRPr lang="es-ES" sz="2000" kern="1200" dirty="0"/>
        </a:p>
      </dsp:txBody>
      <dsp:txXfrm>
        <a:off x="3655814" y="731895"/>
        <a:ext cx="3203971" cy="1167697"/>
      </dsp:txXfrm>
    </dsp:sp>
    <dsp:sp modelId="{1F74A03E-0E0E-4EB2-A2C0-BB0CC8A5096F}">
      <dsp:nvSpPr>
        <dsp:cNvPr id="0" name=""/>
        <dsp:cNvSpPr/>
      </dsp:nvSpPr>
      <dsp:spPr>
        <a:xfrm>
          <a:off x="7308342" y="11895"/>
          <a:ext cx="3203971" cy="720000"/>
        </a:xfrm>
        <a:prstGeom prst="rect">
          <a:avLst/>
        </a:prstGeom>
        <a:solidFill>
          <a:srgbClr val="D3953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PEOPLES</a:t>
          </a:r>
        </a:p>
      </dsp:txBody>
      <dsp:txXfrm>
        <a:off x="7308342" y="11895"/>
        <a:ext cx="3203971" cy="720000"/>
      </dsp:txXfrm>
    </dsp:sp>
    <dsp:sp modelId="{3DA2C072-ABC8-4B64-B071-1CF92B825413}">
      <dsp:nvSpPr>
        <dsp:cNvPr id="0" name=""/>
        <dsp:cNvSpPr/>
      </dsp:nvSpPr>
      <dsp:spPr>
        <a:xfrm>
          <a:off x="7308342" y="731895"/>
          <a:ext cx="3203971" cy="1167697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Women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Indigenous</a:t>
          </a:r>
          <a:r>
            <a:rPr lang="es-ES" sz="2000" kern="1200" dirty="0"/>
            <a:t> </a:t>
          </a:r>
          <a:r>
            <a:rPr lang="es-ES" sz="2000" kern="1200" dirty="0" err="1"/>
            <a:t>peoples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 err="1"/>
            <a:t>working</a:t>
          </a:r>
          <a:r>
            <a:rPr lang="es-ES" sz="2000" kern="1200" dirty="0"/>
            <a:t> </a:t>
          </a:r>
          <a:r>
            <a:rPr lang="es-ES" sz="2000" kern="1200" dirty="0" err="1"/>
            <a:t>families</a:t>
          </a:r>
          <a:endParaRPr lang="es-ES" sz="2000" kern="1200" dirty="0"/>
        </a:p>
      </dsp:txBody>
      <dsp:txXfrm>
        <a:off x="7308342" y="731895"/>
        <a:ext cx="3203971" cy="1167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6A960-073B-4610-B640-DAAEECDCC51B}">
      <dsp:nvSpPr>
        <dsp:cNvPr id="0" name=""/>
        <dsp:cNvSpPr/>
      </dsp:nvSpPr>
      <dsp:spPr>
        <a:xfrm>
          <a:off x="749130" y="1566"/>
          <a:ext cx="2294984" cy="13769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Moterrey</a:t>
          </a:r>
          <a:r>
            <a:rPr lang="es-ES" sz="2000" kern="1200" dirty="0"/>
            <a:t> + 20</a:t>
          </a:r>
        </a:p>
      </dsp:txBody>
      <dsp:txXfrm>
        <a:off x="749130" y="1566"/>
        <a:ext cx="2294984" cy="1376990"/>
      </dsp:txXfrm>
    </dsp:sp>
    <dsp:sp modelId="{7A18AD29-705D-4E4E-A038-5FC28AE737E7}">
      <dsp:nvSpPr>
        <dsp:cNvPr id="0" name=""/>
        <dsp:cNvSpPr/>
      </dsp:nvSpPr>
      <dsp:spPr>
        <a:xfrm>
          <a:off x="3273613" y="1566"/>
          <a:ext cx="2294984" cy="1376990"/>
        </a:xfrm>
        <a:prstGeom prst="rect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C20, UNCTAD XV, CEPAL, ECOSOC, OECD, FACTI</a:t>
          </a:r>
          <a:endParaRPr lang="es-ES" sz="2000" kern="1200" dirty="0"/>
        </a:p>
      </dsp:txBody>
      <dsp:txXfrm>
        <a:off x="3273613" y="1566"/>
        <a:ext cx="2294984" cy="1376990"/>
      </dsp:txXfrm>
    </dsp:sp>
    <dsp:sp modelId="{CBE6D78E-3674-41E6-A1B9-0612B2182653}">
      <dsp:nvSpPr>
        <dsp:cNvPr id="0" name=""/>
        <dsp:cNvSpPr/>
      </dsp:nvSpPr>
      <dsp:spPr>
        <a:xfrm>
          <a:off x="5798096" y="1566"/>
          <a:ext cx="2294984" cy="1376990"/>
        </a:xfrm>
        <a:prstGeom prst="rect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CIDH, NN.UU. (</a:t>
          </a:r>
          <a:r>
            <a:rPr lang="es-ES" sz="2000" kern="1200" dirty="0" err="1"/>
            <a:t>special</a:t>
          </a:r>
          <a:r>
            <a:rPr lang="es-ES" sz="2000" kern="1200" dirty="0"/>
            <a:t> </a:t>
          </a:r>
          <a:r>
            <a:rPr lang="es-ES" sz="2000" kern="1200" dirty="0" err="1"/>
            <a:t>mechanisms</a:t>
          </a:r>
          <a:r>
            <a:rPr lang="es-ES" sz="2000" kern="1200" dirty="0"/>
            <a:t>)</a:t>
          </a:r>
        </a:p>
      </dsp:txBody>
      <dsp:txXfrm>
        <a:off x="5798096" y="1566"/>
        <a:ext cx="2294984" cy="1376990"/>
      </dsp:txXfrm>
    </dsp:sp>
    <dsp:sp modelId="{316CA669-CF86-4149-B4A7-996DCDFDD8E1}">
      <dsp:nvSpPr>
        <dsp:cNvPr id="0" name=""/>
        <dsp:cNvSpPr/>
      </dsp:nvSpPr>
      <dsp:spPr>
        <a:xfrm>
          <a:off x="8322579" y="1566"/>
          <a:ext cx="2294984" cy="137699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Andean Internal Advisory Councils - European Union</a:t>
          </a:r>
          <a:endParaRPr lang="es-ES" sz="2000" kern="1200" dirty="0"/>
        </a:p>
      </dsp:txBody>
      <dsp:txXfrm>
        <a:off x="8322579" y="1566"/>
        <a:ext cx="2294984" cy="1376990"/>
      </dsp:txXfrm>
    </dsp:sp>
    <dsp:sp modelId="{6538878C-9776-4DE0-B70E-0CB8C86B602E}">
      <dsp:nvSpPr>
        <dsp:cNvPr id="0" name=""/>
        <dsp:cNvSpPr/>
      </dsp:nvSpPr>
      <dsp:spPr>
        <a:xfrm>
          <a:off x="749130" y="1608055"/>
          <a:ext cx="2294984" cy="1376990"/>
        </a:xfrm>
        <a:prstGeom prst="rect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LATINDADD / </a:t>
          </a:r>
          <a:r>
            <a:rPr lang="en-US" sz="2000" kern="1200" dirty="0"/>
            <a:t>Tax Justice Network</a:t>
          </a:r>
          <a:endParaRPr lang="es-ES" sz="2000" kern="1200" dirty="0"/>
        </a:p>
      </dsp:txBody>
      <dsp:txXfrm>
        <a:off x="749130" y="1608055"/>
        <a:ext cx="2294984" cy="1376990"/>
      </dsp:txXfrm>
    </dsp:sp>
    <dsp:sp modelId="{C2242C0E-1984-4B45-9AFA-D8B013B76833}">
      <dsp:nvSpPr>
        <dsp:cNvPr id="0" name=""/>
        <dsp:cNvSpPr/>
      </dsp:nvSpPr>
      <dsp:spPr>
        <a:xfrm>
          <a:off x="3273613" y="1608055"/>
          <a:ext cx="2294984" cy="1376990"/>
        </a:xfrm>
        <a:prstGeom prst="rect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Debt Group, Tax and FFI</a:t>
          </a:r>
          <a:endParaRPr lang="es-ES" sz="2000" kern="1200" dirty="0"/>
        </a:p>
      </dsp:txBody>
      <dsp:txXfrm>
        <a:off x="3273613" y="1608055"/>
        <a:ext cx="2294984" cy="1376990"/>
      </dsp:txXfrm>
    </dsp:sp>
    <dsp:sp modelId="{6C211DD0-6FB1-4149-BE0E-3E53411D29D8}">
      <dsp:nvSpPr>
        <dsp:cNvPr id="0" name=""/>
        <dsp:cNvSpPr/>
      </dsp:nvSpPr>
      <dsp:spPr>
        <a:xfrm>
          <a:off x="5798096" y="1608055"/>
          <a:ext cx="2294984" cy="137699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Latin American Extractive Industries Network</a:t>
          </a:r>
          <a:endParaRPr lang="es-ES" sz="2000" kern="1200" dirty="0"/>
        </a:p>
      </dsp:txBody>
      <dsp:txXfrm>
        <a:off x="5798096" y="1608055"/>
        <a:ext cx="2294984" cy="1376990"/>
      </dsp:txXfrm>
    </dsp:sp>
    <dsp:sp modelId="{795DE22B-18B1-47CB-A8C3-60DBE56A5290}">
      <dsp:nvSpPr>
        <dsp:cNvPr id="0" name=""/>
        <dsp:cNvSpPr/>
      </dsp:nvSpPr>
      <dsp:spPr>
        <a:xfrm>
          <a:off x="8322579" y="1608055"/>
          <a:ext cx="2294984" cy="1376990"/>
        </a:xfrm>
        <a:prstGeom prst="rect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Red - </a:t>
          </a:r>
          <a:r>
            <a:rPr lang="en-US" sz="2000" b="0" i="0" u="none" kern="1200" dirty="0"/>
            <a:t>ESC rights</a:t>
          </a:r>
          <a:endParaRPr lang="es-ES" sz="2000" kern="1200" dirty="0"/>
        </a:p>
      </dsp:txBody>
      <dsp:txXfrm>
        <a:off x="8322579" y="1608055"/>
        <a:ext cx="2294984" cy="1376990"/>
      </dsp:txXfrm>
    </dsp:sp>
    <dsp:sp modelId="{831943B5-D5BC-4BC4-8B40-1ABF2A0982C8}">
      <dsp:nvSpPr>
        <dsp:cNvPr id="0" name=""/>
        <dsp:cNvSpPr/>
      </dsp:nvSpPr>
      <dsp:spPr>
        <a:xfrm>
          <a:off x="3273613" y="3214544"/>
          <a:ext cx="2294984" cy="1376990"/>
        </a:xfrm>
        <a:prstGeom prst="rect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Panamazonic</a:t>
          </a:r>
          <a:r>
            <a:rPr lang="en-US" sz="2000" kern="1200" dirty="0"/>
            <a:t> Social Forum, COICA</a:t>
          </a:r>
          <a:endParaRPr lang="es-ES" sz="2000" kern="1200" dirty="0"/>
        </a:p>
      </dsp:txBody>
      <dsp:txXfrm>
        <a:off x="3273613" y="3214544"/>
        <a:ext cx="2294984" cy="1376990"/>
      </dsp:txXfrm>
    </dsp:sp>
    <dsp:sp modelId="{DF1593CA-9BF4-4496-BD0D-507BC476FD72}">
      <dsp:nvSpPr>
        <dsp:cNvPr id="0" name=""/>
        <dsp:cNvSpPr/>
      </dsp:nvSpPr>
      <dsp:spPr>
        <a:xfrm>
          <a:off x="5798096" y="3214544"/>
          <a:ext cx="2294984" cy="137699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 Services International, Americas Central Trade Union (CSA/CSI)</a:t>
          </a:r>
          <a:endParaRPr lang="es-ES" sz="2000" kern="1200" dirty="0"/>
        </a:p>
      </dsp:txBody>
      <dsp:txXfrm>
        <a:off x="5798096" y="3214544"/>
        <a:ext cx="2294984" cy="1376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B7D5E-99D3-DC4B-A88B-D5DEC836B6F0}">
      <dsp:nvSpPr>
        <dsp:cNvPr id="0" name=""/>
        <dsp:cNvSpPr/>
      </dsp:nvSpPr>
      <dsp:spPr>
        <a:xfrm>
          <a:off x="997447" y="0"/>
          <a:ext cx="2311419" cy="23117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63131-4E60-AE41-8E8E-B550345376BB}">
      <dsp:nvSpPr>
        <dsp:cNvPr id="0" name=""/>
        <dsp:cNvSpPr/>
      </dsp:nvSpPr>
      <dsp:spPr>
        <a:xfrm>
          <a:off x="3309301" y="689113"/>
          <a:ext cx="1386851" cy="92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Mass Media</a:t>
          </a:r>
        </a:p>
      </dsp:txBody>
      <dsp:txXfrm>
        <a:off x="3309301" y="689113"/>
        <a:ext cx="1386851" cy="924900"/>
      </dsp:txXfrm>
    </dsp:sp>
    <dsp:sp modelId="{9E5EEF1C-191E-1C43-98CF-001BA578745F}">
      <dsp:nvSpPr>
        <dsp:cNvPr id="0" name=""/>
        <dsp:cNvSpPr/>
      </dsp:nvSpPr>
      <dsp:spPr>
        <a:xfrm>
          <a:off x="1508347" y="834619"/>
          <a:ext cx="1284411" cy="642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Impact</a:t>
          </a:r>
          <a:r>
            <a:rPr lang="es-ES" sz="1300" kern="1200" dirty="0"/>
            <a:t> in </a:t>
          </a:r>
          <a:r>
            <a:rPr lang="es-ES" sz="1300" kern="1200" dirty="0" err="1"/>
            <a:t>news</a:t>
          </a:r>
          <a:endParaRPr lang="es-ES" sz="1300" kern="1200" dirty="0"/>
        </a:p>
      </dsp:txBody>
      <dsp:txXfrm>
        <a:off x="1508347" y="834619"/>
        <a:ext cx="1284411" cy="642051"/>
      </dsp:txXfrm>
    </dsp:sp>
    <dsp:sp modelId="{8E2661F5-230E-0144-91E3-5D6CA8CF7AC6}">
      <dsp:nvSpPr>
        <dsp:cNvPr id="0" name=""/>
        <dsp:cNvSpPr/>
      </dsp:nvSpPr>
      <dsp:spPr>
        <a:xfrm>
          <a:off x="355459" y="1328283"/>
          <a:ext cx="2311419" cy="23117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3D79C-5D4E-9741-9285-732B5828BF83}">
      <dsp:nvSpPr>
        <dsp:cNvPr id="0" name=""/>
        <dsp:cNvSpPr/>
      </dsp:nvSpPr>
      <dsp:spPr>
        <a:xfrm>
          <a:off x="2666878" y="2025080"/>
          <a:ext cx="1386851" cy="92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/>
            <a:t>Social media</a:t>
          </a:r>
        </a:p>
      </dsp:txBody>
      <dsp:txXfrm>
        <a:off x="2666878" y="2025080"/>
        <a:ext cx="1386851" cy="924900"/>
      </dsp:txXfrm>
    </dsp:sp>
    <dsp:sp modelId="{027D763D-52FF-AF4C-8DA5-D098E591A94A}">
      <dsp:nvSpPr>
        <dsp:cNvPr id="0" name=""/>
        <dsp:cNvSpPr/>
      </dsp:nvSpPr>
      <dsp:spPr>
        <a:xfrm>
          <a:off x="868963" y="2170586"/>
          <a:ext cx="1284411" cy="642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Viral debate</a:t>
          </a:r>
        </a:p>
      </dsp:txBody>
      <dsp:txXfrm>
        <a:off x="868963" y="2170586"/>
        <a:ext cx="1284411" cy="642051"/>
      </dsp:txXfrm>
    </dsp:sp>
    <dsp:sp modelId="{18F33227-21BB-6E49-8430-36CA3EF4FBC0}">
      <dsp:nvSpPr>
        <dsp:cNvPr id="0" name=""/>
        <dsp:cNvSpPr/>
      </dsp:nvSpPr>
      <dsp:spPr>
        <a:xfrm>
          <a:off x="1161960" y="2815519"/>
          <a:ext cx="1985867" cy="198666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D395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94941-3F87-4E42-9240-12B1CAA35A33}">
      <dsp:nvSpPr>
        <dsp:cNvPr id="0" name=""/>
        <dsp:cNvSpPr/>
      </dsp:nvSpPr>
      <dsp:spPr>
        <a:xfrm>
          <a:off x="3309301" y="3360567"/>
          <a:ext cx="1386851" cy="92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00" kern="1200" dirty="0" err="1"/>
            <a:t>Authorities</a:t>
          </a:r>
          <a:endParaRPr lang="es-ES" sz="1000" kern="1200" dirty="0"/>
        </a:p>
      </dsp:txBody>
      <dsp:txXfrm>
        <a:off x="3309301" y="3360567"/>
        <a:ext cx="1386851" cy="924900"/>
      </dsp:txXfrm>
    </dsp:sp>
    <dsp:sp modelId="{54D21AE6-0874-9C4D-B036-EBCBEA98F9B5}">
      <dsp:nvSpPr>
        <dsp:cNvPr id="0" name=""/>
        <dsp:cNvSpPr/>
      </dsp:nvSpPr>
      <dsp:spPr>
        <a:xfrm>
          <a:off x="1511385" y="3508474"/>
          <a:ext cx="1284411" cy="642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Assembly, Government, Courts of Justice</a:t>
          </a:r>
          <a:endParaRPr lang="es-ES" sz="1300" kern="1200" dirty="0"/>
        </a:p>
      </dsp:txBody>
      <dsp:txXfrm>
        <a:off x="1511385" y="3508474"/>
        <a:ext cx="1284411" cy="642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f85d0d237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f85d0d237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9f85d0d237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9f85d0d237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f85d0d237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f85d0d237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9f85d0d237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9f85d0d237_0_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488bb12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488bb12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f85d0d237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f85d0d237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488bb128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488bb128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f85d0d237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f85d0d237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f85d0d237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f85d0d237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f85d0d237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f85d0d237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f85d0d237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f85d0d237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 i="0">
                <a:latin typeface="Myriad Pro Light" panose="020B0503030403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Myriad Pro" panose="020B0503030403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200" b="1" i="0">
                <a:latin typeface="Myriad Pro Light" panose="020B0503030403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EC" dirty="0"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Myriad Pro" panose="020B0503030403020204" pitchFamily="3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Google Shape;92;ga488bb128c_0_5">
            <a:extLst>
              <a:ext uri="{FF2B5EF4-FFF2-40B4-BE49-F238E27FC236}">
                <a16:creationId xmlns:a16="http://schemas.microsoft.com/office/drawing/2014/main" id="{D42226E9-D0AE-E541-9450-32D53CEF735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757270" y="564820"/>
            <a:ext cx="1603041" cy="80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2323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9E23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C272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27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Myriad Pro Light" panose="020B0503030403020204" pitchFamily="34" charset="0"/>
          <a:ea typeface="Myriad Pro Light" panose="020B05030304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yriad Pro" panose="020B0503030403020204" pitchFamily="34" charset="0"/>
          <a:ea typeface="Myriad Pro" panose="020B0503030403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rukawanuncamas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des.org.ec/web/?p=613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eeduriadeudaecuador.wordpress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hyperlink" Target="https://cdes.org.ec/web/wp-content/uploads/2021/02/01.12_FondoPortafolio_Trabajos.mov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des.org.ec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twitter.com/CdesEcuado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s-ES" dirty="0" err="1"/>
              <a:t>Institutional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70365C4-8B23-F341-B04B-6929BEE48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EC"/>
          </a:p>
        </p:txBody>
      </p:sp>
      <p:pic>
        <p:nvPicPr>
          <p:cNvPr id="5" name="Google Shape;85;p1">
            <a:extLst>
              <a:ext uri="{FF2B5EF4-FFF2-40B4-BE49-F238E27FC236}">
                <a16:creationId xmlns:a16="http://schemas.microsoft.com/office/drawing/2014/main" id="{724ED181-3177-254F-98E7-9AAE456F7CC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6000" y="4033919"/>
            <a:ext cx="1800000" cy="9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f85d0d237_0_5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buNone/>
            </a:pPr>
            <a:r>
              <a:rPr lang="en-US" dirty="0"/>
              <a:t>Decent work</a:t>
            </a:r>
          </a:p>
          <a:p>
            <a:pPr marL="0" lvl="0" indent="0" algn="r">
              <a:buNone/>
            </a:pPr>
            <a:r>
              <a:rPr lang="en-US" dirty="0"/>
              <a:t>Tax justice</a:t>
            </a:r>
          </a:p>
          <a:p>
            <a:pPr marL="0" lvl="0" indent="0" algn="r">
              <a:buNone/>
            </a:pPr>
            <a:r>
              <a:rPr lang="en-US" dirty="0"/>
              <a:t>Debt &amp; Human rights</a:t>
            </a:r>
          </a:p>
          <a:p>
            <a:pPr marL="0" lvl="0" indent="0" algn="r">
              <a:buNone/>
            </a:pPr>
            <a:r>
              <a:rPr lang="en-US" dirty="0"/>
              <a:t>Indigenous peoples</a:t>
            </a:r>
          </a:p>
        </p:txBody>
      </p:sp>
      <p:sp>
        <p:nvSpPr>
          <p:cNvPr id="174" name="Google Shape;174;g9f85d0d237_0_5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dirty="0"/>
              <a:t>LINES OF ACTION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f85d0d237_0_6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buSzPts val="1100"/>
              <a:buNone/>
            </a:pPr>
            <a:r>
              <a:rPr lang="en-US" b="1" dirty="0"/>
              <a:t>Decent work</a:t>
            </a:r>
          </a:p>
          <a:p>
            <a:pPr marL="0" lvl="0" indent="0" algn="r">
              <a:buSzPts val="1100"/>
              <a:buNone/>
            </a:pPr>
            <a:r>
              <a:rPr lang="en-US" dirty="0">
                <a:solidFill>
                  <a:srgbClr val="B7B7B7"/>
                </a:solidFill>
              </a:rPr>
              <a:t>Tax justice</a:t>
            </a:r>
          </a:p>
          <a:p>
            <a:pPr marL="0" lvl="0" indent="0" algn="r">
              <a:buSzPts val="1100"/>
              <a:buNone/>
            </a:pPr>
            <a:r>
              <a:rPr lang="en-US" dirty="0">
                <a:solidFill>
                  <a:srgbClr val="B7B7B7"/>
                </a:solidFill>
              </a:rPr>
              <a:t>Debt &amp; Human rights</a:t>
            </a:r>
          </a:p>
          <a:p>
            <a:pPr marL="0" lvl="0" indent="0" algn="r">
              <a:buSzPts val="1100"/>
              <a:buNone/>
            </a:pPr>
            <a:r>
              <a:rPr lang="en-US" dirty="0">
                <a:solidFill>
                  <a:srgbClr val="B7B7B7"/>
                </a:solidFill>
              </a:rPr>
              <a:t>Indigenous peoples</a:t>
            </a:r>
            <a:br>
              <a:rPr lang="en-US" dirty="0">
                <a:solidFill>
                  <a:srgbClr val="B7B7B7"/>
                </a:solidFill>
              </a:rPr>
            </a:br>
            <a:endParaRPr lang="en-US" dirty="0">
              <a:solidFill>
                <a:srgbClr val="B7B7B7"/>
              </a:solidFill>
            </a:endParaRPr>
          </a:p>
          <a:p>
            <a:pPr marL="0" lvl="0" indent="0" algn="r">
              <a:buNone/>
            </a:pPr>
            <a:r>
              <a:rPr lang="en-US" sz="1600" dirty="0"/>
              <a:t>We monitor labor policy. We support unions and</a:t>
            </a:r>
          </a:p>
          <a:p>
            <a:pPr marL="0" lvl="0" indent="0" algn="r">
              <a:buNone/>
            </a:pPr>
            <a:r>
              <a:rPr lang="en-US" sz="1600" dirty="0"/>
              <a:t>rural workers. We report ways</a:t>
            </a:r>
          </a:p>
          <a:p>
            <a:pPr marL="0" lvl="0" indent="0" algn="r">
              <a:buNone/>
            </a:pPr>
            <a:r>
              <a:rPr lang="en-US" sz="1600" dirty="0"/>
              <a:t>contemporary slavery. We look for alternatives</a:t>
            </a:r>
          </a:p>
          <a:p>
            <a:pPr marL="0" lvl="0" indent="0" algn="r">
              <a:buNone/>
            </a:pPr>
            <a:r>
              <a:rPr lang="en-US" sz="1600" dirty="0"/>
              <a:t>to the IMF labor reform. We monitor the</a:t>
            </a:r>
          </a:p>
          <a:p>
            <a:pPr marL="0" lvl="0" indent="0" algn="r">
              <a:buNone/>
            </a:pPr>
            <a:r>
              <a:rPr lang="en-US" sz="1600" dirty="0"/>
              <a:t>labor clauses of the Trade Agreement with the European Union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1" name="Google Shape;181;g9f85d0d237_0_6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dirty="0"/>
              <a:t>LINES OF ACTION</a:t>
            </a:r>
          </a:p>
        </p:txBody>
      </p:sp>
      <p:sp>
        <p:nvSpPr>
          <p:cNvPr id="184" name="Google Shape;184;g9f85d0d237_0_640"/>
          <p:cNvSpPr txBox="1"/>
          <p:nvPr/>
        </p:nvSpPr>
        <p:spPr>
          <a:xfrm>
            <a:off x="838200" y="6187520"/>
            <a:ext cx="3572435" cy="40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200" u="sng" dirty="0">
                <a:solidFill>
                  <a:schemeClr val="hlink"/>
                </a:solidFill>
                <a:hlinkClick r:id="rId3"/>
              </a:rPr>
              <a:t>https://www.furukawanuncamas.org</a:t>
            </a:r>
            <a:r>
              <a:rPr lang="es-ES" sz="1200" dirty="0"/>
              <a:t> </a:t>
            </a:r>
            <a:endParaRPr sz="1200" dirty="0"/>
          </a:p>
        </p:txBody>
      </p:sp>
      <p:pic>
        <p:nvPicPr>
          <p:cNvPr id="7" name="Google Shape;182;g9f85d0d237_0_640">
            <a:extLst>
              <a:ext uri="{FF2B5EF4-FFF2-40B4-BE49-F238E27FC236}">
                <a16:creationId xmlns:a16="http://schemas.microsoft.com/office/drawing/2014/main" id="{D24D1586-70F3-DE4A-AFC9-6FC1451B4FD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263" y="1811689"/>
            <a:ext cx="4361553" cy="436155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f85d0d237_0_6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dirty="0"/>
              <a:t>LINES OF ACTION</a:t>
            </a:r>
          </a:p>
        </p:txBody>
      </p:sp>
      <p:sp>
        <p:nvSpPr>
          <p:cNvPr id="190" name="Google Shape;190;g9f85d0d237_0_6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buNone/>
            </a:pPr>
            <a:r>
              <a:rPr lang="en-US" dirty="0">
                <a:solidFill>
                  <a:srgbClr val="B7B7B7"/>
                </a:solidFill>
              </a:rPr>
              <a:t>Decent work</a:t>
            </a:r>
          </a:p>
          <a:p>
            <a:pPr marL="0" lvl="0" indent="0" algn="r">
              <a:buNone/>
            </a:pPr>
            <a:r>
              <a:rPr lang="en-US" dirty="0">
                <a:solidFill>
                  <a:srgbClr val="B7B7B7"/>
                </a:solidFill>
              </a:rPr>
              <a:t>Tax justice</a:t>
            </a:r>
          </a:p>
          <a:p>
            <a:pPr marL="0" indent="0" algn="r">
              <a:buSzPts val="1100"/>
              <a:buNone/>
            </a:pPr>
            <a:r>
              <a:rPr lang="en-US" b="1" dirty="0"/>
              <a:t>Debt &amp; Human rights</a:t>
            </a:r>
          </a:p>
          <a:p>
            <a:pPr marL="0" lvl="0" indent="0" algn="r">
              <a:buNone/>
            </a:pPr>
            <a:r>
              <a:rPr lang="en-US" dirty="0">
                <a:solidFill>
                  <a:srgbClr val="B7B7B7"/>
                </a:solidFill>
              </a:rPr>
              <a:t>Indigenous peoples</a:t>
            </a:r>
            <a:endParaRPr lang="es-ES" sz="1600" dirty="0"/>
          </a:p>
          <a:p>
            <a:pPr marL="0" indent="0" algn="r">
              <a:buNone/>
            </a:pPr>
            <a:endParaRPr lang="es-ES" sz="1600" dirty="0"/>
          </a:p>
          <a:p>
            <a:pPr marL="0" lvl="0" indent="0" algn="r">
              <a:buNone/>
            </a:pPr>
            <a:r>
              <a:rPr lang="en-US" sz="1600" dirty="0"/>
              <a:t>We promote a citizen oversight of the foreign debt.</a:t>
            </a:r>
          </a:p>
          <a:p>
            <a:pPr marL="0" lvl="0" indent="0" algn="r">
              <a:buNone/>
            </a:pPr>
            <a:r>
              <a:rPr lang="en-US" sz="1600" dirty="0"/>
              <a:t>We assess the impact of debt on</a:t>
            </a:r>
          </a:p>
          <a:p>
            <a:pPr marL="0" lvl="0" indent="0" algn="r">
              <a:buNone/>
            </a:pPr>
            <a:r>
              <a:rPr lang="en-US" sz="1600" dirty="0"/>
              <a:t>economic and social rights.</a:t>
            </a:r>
          </a:p>
          <a:p>
            <a:pPr marL="0" lvl="0" indent="0" algn="r">
              <a:buNone/>
            </a:pPr>
            <a:r>
              <a:rPr lang="en-US" sz="1600" dirty="0"/>
              <a:t>We strengthen proposals for action from civil society.</a:t>
            </a:r>
            <a:endParaRPr lang="en-US" sz="1600" dirty="0">
              <a:solidFill>
                <a:srgbClr val="B7B7B7"/>
              </a:solidFill>
            </a:endParaRPr>
          </a:p>
        </p:txBody>
      </p:sp>
      <p:sp>
        <p:nvSpPr>
          <p:cNvPr id="193" name="Google Shape;193;g9f85d0d237_0_647"/>
          <p:cNvSpPr txBox="1"/>
          <p:nvPr/>
        </p:nvSpPr>
        <p:spPr>
          <a:xfrm>
            <a:off x="838200" y="6195430"/>
            <a:ext cx="3128682" cy="35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200" u="sng" dirty="0">
                <a:solidFill>
                  <a:schemeClr val="hlink"/>
                </a:solidFill>
                <a:hlinkClick r:id="rId3"/>
              </a:rPr>
              <a:t>https://cdes.org.ec/web/?p=6137</a:t>
            </a:r>
            <a:r>
              <a:rPr lang="es-ES" sz="1200" dirty="0"/>
              <a:t> </a:t>
            </a:r>
            <a:endParaRPr sz="1200" dirty="0"/>
          </a:p>
        </p:txBody>
      </p:sp>
      <p:pic>
        <p:nvPicPr>
          <p:cNvPr id="8" name="Google Shape;106;ga488bb128c_0_5">
            <a:extLst>
              <a:ext uri="{FF2B5EF4-FFF2-40B4-BE49-F238E27FC236}">
                <a16:creationId xmlns:a16="http://schemas.microsoft.com/office/drawing/2014/main" id="{49FB055E-FF48-BB41-ACCB-2546C3D29F1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1798899"/>
            <a:ext cx="4392000" cy="43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f85d0d237_0_68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buNone/>
            </a:pPr>
            <a:r>
              <a:rPr lang="en-US" dirty="0">
                <a:solidFill>
                  <a:srgbClr val="B7B7B7"/>
                </a:solidFill>
              </a:rPr>
              <a:t>Decent work</a:t>
            </a:r>
          </a:p>
          <a:p>
            <a:pPr marL="0" lvl="0" indent="0" algn="r">
              <a:buNone/>
            </a:pPr>
            <a:r>
              <a:rPr lang="en-US" dirty="0">
                <a:solidFill>
                  <a:srgbClr val="B7B7B7"/>
                </a:solidFill>
              </a:rPr>
              <a:t>Tax justice</a:t>
            </a:r>
          </a:p>
          <a:p>
            <a:pPr marL="0" lvl="0" indent="0" algn="r">
              <a:buNone/>
            </a:pPr>
            <a:r>
              <a:rPr lang="en-US" dirty="0">
                <a:solidFill>
                  <a:srgbClr val="B7B7B7"/>
                </a:solidFill>
              </a:rPr>
              <a:t>Debt &amp; Human rights</a:t>
            </a:r>
          </a:p>
          <a:p>
            <a:pPr marL="0" lvl="0" indent="0" algn="r">
              <a:buNone/>
            </a:pPr>
            <a:r>
              <a:rPr lang="en-US" b="1" dirty="0"/>
              <a:t>Indigenous peoples</a:t>
            </a:r>
            <a:br>
              <a:rPr lang="es-ES" b="1" dirty="0">
                <a:solidFill>
                  <a:srgbClr val="999999"/>
                </a:solidFill>
              </a:rPr>
            </a:br>
            <a:endParaRPr dirty="0">
              <a:solidFill>
                <a:srgbClr val="B7B7B7"/>
              </a:solidFill>
            </a:endParaRPr>
          </a:p>
          <a:p>
            <a:pPr marL="0" lvl="0" indent="0" algn="r">
              <a:buNone/>
            </a:pPr>
            <a:r>
              <a:rPr lang="en-US" sz="1600" dirty="0"/>
              <a:t>We promote the political and civil rights of women.</a:t>
            </a:r>
          </a:p>
          <a:p>
            <a:pPr marL="0" lvl="0" indent="0" algn="r">
              <a:buNone/>
            </a:pPr>
            <a:r>
              <a:rPr lang="en-US" sz="1600" dirty="0"/>
              <a:t>Sexual and reproductive rights.</a:t>
            </a:r>
          </a:p>
          <a:p>
            <a:pPr marL="0" lvl="0" indent="0" algn="r">
              <a:buNone/>
            </a:pPr>
            <a:r>
              <a:rPr lang="en-US" sz="1600" dirty="0"/>
              <a:t>Economic and social rights.</a:t>
            </a:r>
          </a:p>
          <a:p>
            <a:pPr marL="0" lvl="0" indent="0" algn="r">
              <a:buNone/>
            </a:pPr>
            <a:r>
              <a:rPr lang="en-US" sz="1600" dirty="0"/>
              <a:t>We develop training schools.</a:t>
            </a:r>
            <a:endParaRPr dirty="0">
              <a:solidFill>
                <a:srgbClr val="B7B7B7"/>
              </a:solidFill>
            </a:endParaRPr>
          </a:p>
          <a:p>
            <a:pPr marL="0" indent="0" algn="ctr">
              <a:buNone/>
            </a:pPr>
            <a:endParaRPr dirty="0"/>
          </a:p>
        </p:txBody>
      </p:sp>
      <p:sp>
        <p:nvSpPr>
          <p:cNvPr id="199" name="Google Shape;199;g9f85d0d237_0_6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dirty="0"/>
              <a:t>LINES OF ACTION</a:t>
            </a:r>
          </a:p>
        </p:txBody>
      </p:sp>
      <p:sp>
        <p:nvSpPr>
          <p:cNvPr id="202" name="Google Shape;202;g9f85d0d237_0_689"/>
          <p:cNvSpPr txBox="1"/>
          <p:nvPr/>
        </p:nvSpPr>
        <p:spPr>
          <a:xfrm>
            <a:off x="838200" y="6149908"/>
            <a:ext cx="4178400" cy="36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1200" u="sng" dirty="0">
                <a:solidFill>
                  <a:schemeClr val="hlink"/>
                </a:solidFill>
                <a:hlinkClick r:id="rId3"/>
              </a:rPr>
              <a:t>https://veeduriadeudaecuador.wordpress.com</a:t>
            </a:r>
            <a:r>
              <a:rPr lang="es-ES" sz="1200" dirty="0"/>
              <a:t> </a:t>
            </a:r>
            <a:endParaRPr sz="1200" dirty="0"/>
          </a:p>
        </p:txBody>
      </p:sp>
      <p:pic>
        <p:nvPicPr>
          <p:cNvPr id="10" name="Google Shape;200;g9f85d0d237_0_689">
            <a:extLst>
              <a:ext uri="{FF2B5EF4-FFF2-40B4-BE49-F238E27FC236}">
                <a16:creationId xmlns:a16="http://schemas.microsoft.com/office/drawing/2014/main" id="{378E62B0-7D89-614D-9E15-D2A3CCDFFC8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262" r="1808"/>
          <a:stretch/>
        </p:blipFill>
        <p:spPr>
          <a:xfrm>
            <a:off x="824753" y="1704769"/>
            <a:ext cx="4391999" cy="44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f85d0d237_0_6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>
              <a:buNone/>
            </a:pPr>
            <a:r>
              <a:rPr lang="en-US" dirty="0">
                <a:solidFill>
                  <a:srgbClr val="B7B7B7"/>
                </a:solidFill>
              </a:rPr>
              <a:t>Decent work</a:t>
            </a:r>
          </a:p>
          <a:p>
            <a:pPr marL="0" lvl="0" indent="0" algn="r">
              <a:buNone/>
            </a:pPr>
            <a:r>
              <a:rPr lang="en-US" dirty="0">
                <a:solidFill>
                  <a:srgbClr val="B7B7B7"/>
                </a:solidFill>
              </a:rPr>
              <a:t>Tax justice</a:t>
            </a:r>
          </a:p>
          <a:p>
            <a:pPr marL="0" lvl="0" indent="0" algn="r">
              <a:buNone/>
            </a:pPr>
            <a:r>
              <a:rPr lang="en-US" dirty="0">
                <a:solidFill>
                  <a:srgbClr val="B7B7B7"/>
                </a:solidFill>
              </a:rPr>
              <a:t>Debt &amp; Human rights</a:t>
            </a:r>
          </a:p>
          <a:p>
            <a:pPr marL="0" lvl="0" indent="0" algn="r">
              <a:buNone/>
            </a:pPr>
            <a:r>
              <a:rPr lang="en-US" b="1" dirty="0"/>
              <a:t>Indigenous peoples</a:t>
            </a:r>
          </a:p>
          <a:p>
            <a:pPr marL="0" indent="0" algn="r">
              <a:buNone/>
            </a:pPr>
            <a:endParaRPr dirty="0">
              <a:solidFill>
                <a:srgbClr val="B7B7B7"/>
              </a:solidFill>
            </a:endParaRPr>
          </a:p>
          <a:p>
            <a:pPr marL="0" lvl="0" indent="0" algn="r">
              <a:buNone/>
            </a:pPr>
            <a:r>
              <a:rPr lang="en-US" sz="1600" dirty="0"/>
              <a:t>We promote the political and civil rights of women.</a:t>
            </a:r>
          </a:p>
          <a:p>
            <a:pPr marL="0" lvl="0" indent="0" algn="r">
              <a:buNone/>
            </a:pPr>
            <a:r>
              <a:rPr lang="en-US" sz="1600" dirty="0"/>
              <a:t>Sexual and reproductive rights.</a:t>
            </a:r>
          </a:p>
          <a:p>
            <a:pPr marL="0" lvl="0" indent="0" algn="r">
              <a:buNone/>
            </a:pPr>
            <a:r>
              <a:rPr lang="en-US" sz="1600" dirty="0"/>
              <a:t>Economic and social rights.</a:t>
            </a:r>
          </a:p>
          <a:p>
            <a:pPr marL="0" lvl="0" indent="0" algn="r">
              <a:buNone/>
            </a:pPr>
            <a:r>
              <a:rPr lang="en-US" sz="1600" dirty="0"/>
              <a:t>We develop training schools.</a:t>
            </a:r>
            <a:endParaRPr lang="en-US" sz="1600" dirty="0">
              <a:solidFill>
                <a:srgbClr val="B7B7B7"/>
              </a:solidFill>
            </a:endParaRPr>
          </a:p>
          <a:p>
            <a:pPr marL="0" indent="0" algn="ctr">
              <a:buNone/>
            </a:pPr>
            <a:endParaRPr dirty="0"/>
          </a:p>
        </p:txBody>
      </p:sp>
      <p:sp>
        <p:nvSpPr>
          <p:cNvPr id="208" name="Google Shape;208;g9f85d0d237_0_6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dirty="0"/>
              <a:t>LINES OF ACTION</a:t>
            </a:r>
          </a:p>
        </p:txBody>
      </p:sp>
      <p:pic>
        <p:nvPicPr>
          <p:cNvPr id="6" name="Picture 2" descr="Puede ser una imagen de 4 personas, personas de pie y personas sentadas">
            <a:extLst>
              <a:ext uri="{FF2B5EF4-FFF2-40B4-BE49-F238E27FC236}">
                <a16:creationId xmlns:a16="http://schemas.microsoft.com/office/drawing/2014/main" id="{5283DF36-4CFF-784C-8857-782465028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5"/>
          <a:stretch/>
        </p:blipFill>
        <p:spPr bwMode="auto">
          <a:xfrm>
            <a:off x="838198" y="1825625"/>
            <a:ext cx="4620406" cy="43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CAMPAIGNS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56601690"/>
              </p:ext>
            </p:extLst>
          </p:nvPr>
        </p:nvGraphicFramePr>
        <p:xfrm>
          <a:off x="838201" y="1690689"/>
          <a:ext cx="5051612" cy="4802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5EF15D2C-5530-EC4B-9C8D-6A57C24A1F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324" b="5324"/>
          <a:stretch/>
        </p:blipFill>
        <p:spPr>
          <a:xfrm>
            <a:off x="7033305" y="3109767"/>
            <a:ext cx="4572000" cy="2553234"/>
          </a:xfrm>
          <a:prstGeom prst="rect">
            <a:avLst/>
          </a:prstGeom>
        </p:spPr>
      </p:pic>
      <p:sp>
        <p:nvSpPr>
          <p:cNvPr id="9" name="Triangle 8">
            <a:hlinkClick r:id="rId7"/>
            <a:extLst>
              <a:ext uri="{FF2B5EF4-FFF2-40B4-BE49-F238E27FC236}">
                <a16:creationId xmlns:a16="http://schemas.microsoft.com/office/drawing/2014/main" id="{6DBFD8FD-6BC6-0B4B-8DB4-731288012ED9}"/>
              </a:ext>
            </a:extLst>
          </p:cNvPr>
          <p:cNvSpPr/>
          <p:nvPr/>
        </p:nvSpPr>
        <p:spPr>
          <a:xfrm rot="5400000">
            <a:off x="8814373" y="1989205"/>
            <a:ext cx="1651649" cy="142383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180000" rIns="0" bIns="108000" rtlCol="0" anchor="ctr"/>
          <a:lstStyle/>
          <a:p>
            <a:r>
              <a:rPr lang="en-US" dirty="0"/>
              <a:t>Click to see video</a:t>
            </a:r>
            <a:endParaRPr lang="en-EC" dirty="0"/>
          </a:p>
        </p:txBody>
      </p:sp>
    </p:spTree>
    <p:extLst>
      <p:ext uri="{BB962C8B-B14F-4D97-AF65-F5344CB8AC3E}">
        <p14:creationId xmlns:p14="http://schemas.microsoft.com/office/powerpoint/2010/main" val="213539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f85d0d237_0_7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EC" b="0" dirty="0"/>
              <a:t>THANKS</a:t>
            </a:r>
            <a:r>
              <a:rPr lang="es-EC" dirty="0"/>
              <a:t>!</a:t>
            </a:r>
          </a:p>
        </p:txBody>
      </p:sp>
      <p:sp>
        <p:nvSpPr>
          <p:cNvPr id="278" name="Google Shape;278;g9f85d0d237_0_70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SzPts val="1100"/>
              <a:buNone/>
            </a:pPr>
            <a:r>
              <a:rPr lang="es-ES" sz="2000" b="1" dirty="0">
                <a:solidFill>
                  <a:srgbClr val="523B36"/>
                </a:solidFill>
                <a:ea typeface="Avenir"/>
                <a:cs typeface="Avenir"/>
                <a:sym typeface="Avenir"/>
              </a:rPr>
              <a:t>CENTRO DE DERECHOS ECONÓMICOS Y SOCIALES - CDES   </a:t>
            </a:r>
            <a:endParaRPr sz="2000" b="1" dirty="0">
              <a:solidFill>
                <a:srgbClr val="523B36"/>
              </a:solidFill>
              <a:ea typeface="Avenir"/>
              <a:cs typeface="Avenir"/>
              <a:sym typeface="Avenir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SzPts val="1100"/>
              <a:buNone/>
            </a:pPr>
            <a:endParaRPr lang="es-ES" sz="2000" dirty="0">
              <a:ea typeface="Avenir"/>
              <a:cs typeface="Avenir"/>
              <a:sym typeface="Avenir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SzPts val="1100"/>
              <a:buNone/>
            </a:pPr>
            <a:r>
              <a:rPr lang="es-ES" sz="2000" dirty="0">
                <a:ea typeface="Avenir"/>
                <a:cs typeface="Avenir"/>
                <a:sym typeface="Avenir"/>
              </a:rPr>
              <a:t>Quito – Ecuador </a:t>
            </a:r>
            <a:endParaRPr sz="2400" dirty="0"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buSzPts val="1100"/>
              <a:buNone/>
            </a:pPr>
            <a:r>
              <a:rPr lang="es-ES" sz="2000" dirty="0">
                <a:ea typeface="Avenir"/>
                <a:cs typeface="Avenir"/>
                <a:sym typeface="Avenir"/>
              </a:rPr>
              <a:t>El Día N37 48 y El Comercio, Edificio Ateneo, Oficina 101</a:t>
            </a:r>
            <a:endParaRPr sz="2000" dirty="0">
              <a:ea typeface="Avenir"/>
              <a:cs typeface="Avenir"/>
              <a:sym typeface="Avenir"/>
            </a:endParaRPr>
          </a:p>
          <a:p>
            <a:pPr marL="0" indent="0">
              <a:lnSpc>
                <a:spcPct val="70000"/>
              </a:lnSpc>
              <a:spcBef>
                <a:spcPts val="800"/>
              </a:spcBef>
              <a:spcAft>
                <a:spcPts val="800"/>
              </a:spcAft>
              <a:buSzPts val="1100"/>
              <a:buNone/>
            </a:pPr>
            <a:r>
              <a:rPr lang="es-ES" sz="2000" dirty="0">
                <a:ea typeface="Avenir"/>
                <a:cs typeface="Avenir"/>
                <a:sym typeface="Avenir"/>
                <a:hlinkClick r:id="rId3"/>
              </a:rPr>
              <a:t>cdes.org.ec </a:t>
            </a:r>
            <a:r>
              <a:rPr lang="es-ES" sz="2000" dirty="0">
                <a:ea typeface="Avenir"/>
                <a:cs typeface="Avenir"/>
                <a:sym typeface="Avenir"/>
              </a:rPr>
              <a:t> | </a:t>
            </a:r>
            <a:r>
              <a:rPr lang="es-ES" sz="2000" dirty="0">
                <a:ea typeface="Avenir"/>
                <a:cs typeface="Avenir"/>
                <a:sym typeface="Avenir"/>
                <a:hlinkClick r:id="rId4"/>
              </a:rPr>
              <a:t>@cdesecuador</a:t>
            </a:r>
            <a:endParaRPr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B5900-361D-C949-B776-FE4C3EF3E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784" y="4450002"/>
            <a:ext cx="3420000" cy="17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F6563C-250F-1C44-80FC-F148992A72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4484" y="4488018"/>
            <a:ext cx="3272727" cy="1636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CC46A5-F840-D640-8A04-8F0279B1A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2357" y="4450002"/>
            <a:ext cx="3272727" cy="16363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488bb128c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dirty="0"/>
              <a:t>ABOUT US</a:t>
            </a:r>
          </a:p>
        </p:txBody>
      </p:sp>
      <p:sp>
        <p:nvSpPr>
          <p:cNvPr id="91" name="Google Shape;91;ga488bb128c_0_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2700" dirty="0"/>
              <a:t>Centro de Derechos </a:t>
            </a:r>
            <a:r>
              <a:rPr lang="en-US" sz="2700" dirty="0" err="1"/>
              <a:t>Económicos</a:t>
            </a:r>
            <a:r>
              <a:rPr lang="en-US" sz="2700" dirty="0"/>
              <a:t> y </a:t>
            </a:r>
            <a:r>
              <a:rPr lang="en-US" sz="2700" dirty="0" err="1"/>
              <a:t>Sociales</a:t>
            </a:r>
            <a:r>
              <a:rPr lang="en-US" sz="2700" dirty="0"/>
              <a:t> – CDES (Center for Economic and Social Rights, in English) is an organization that defends the living, material and environmental conditions, associated with the exercise of Human Rights.</a:t>
            </a:r>
          </a:p>
          <a:p>
            <a:pPr marL="0" lvl="0" indent="0">
              <a:buNone/>
            </a:pPr>
            <a:r>
              <a:rPr lang="en-US" sz="2700" dirty="0"/>
              <a:t>Since our constitution in 1997, we have accompanied processes of rights reinforcement in the construction of environmental justice and economic justice.</a:t>
            </a:r>
          </a:p>
          <a:p>
            <a:pPr marL="0" lvl="0" indent="0">
              <a:buNone/>
            </a:pPr>
            <a:r>
              <a:rPr lang="en-US" sz="2700" dirty="0"/>
              <a:t>Our work team bases its contents in the social, legal, economic sciences and participatory action-research.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f85d0d237_0_5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dirty="0"/>
              <a:t>WHAT WE BELIEVE IN</a:t>
            </a:r>
          </a:p>
        </p:txBody>
      </p:sp>
      <p:sp>
        <p:nvSpPr>
          <p:cNvPr id="106" name="Google Shape;106;g9f85d0d237_0_594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9651274" cy="5032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sz="2700" b="1" dirty="0"/>
              <a:t>Equality</a:t>
            </a:r>
            <a:r>
              <a:rPr lang="en-US" sz="2700" dirty="0"/>
              <a:t> is the horizon, </a:t>
            </a:r>
            <a:r>
              <a:rPr lang="en-US" sz="2700" b="1" dirty="0"/>
              <a:t>public policy </a:t>
            </a:r>
            <a:r>
              <a:rPr lang="en-US" sz="2700" dirty="0"/>
              <a:t>the instrument and </a:t>
            </a:r>
            <a:r>
              <a:rPr lang="en-US" sz="2700" b="1" dirty="0"/>
              <a:t>structural changes </a:t>
            </a:r>
            <a:r>
              <a:rPr lang="en-US" sz="2700" dirty="0"/>
              <a:t>the way.</a:t>
            </a:r>
          </a:p>
          <a:p>
            <a:pPr marL="114300" indent="0">
              <a:buNone/>
            </a:pPr>
            <a:r>
              <a:rPr lang="en-US" sz="2700" dirty="0"/>
              <a:t>We seek </a:t>
            </a:r>
            <a:r>
              <a:rPr lang="en-US" sz="2700" b="1" dirty="0"/>
              <a:t>permanent changes </a:t>
            </a:r>
            <a:r>
              <a:rPr lang="en-US" sz="2700" dirty="0"/>
              <a:t>in the legal and economic regime to contribute to the expansion and progressiveness of human rights, including economic, social, cultural, and political rights.</a:t>
            </a:r>
          </a:p>
          <a:p>
            <a:pPr marL="114300" indent="0">
              <a:buNone/>
            </a:pPr>
            <a:r>
              <a:rPr lang="en-US" sz="2700" dirty="0"/>
              <a:t>The </a:t>
            </a:r>
            <a:r>
              <a:rPr lang="en-US" sz="2700" b="1" dirty="0" err="1"/>
              <a:t>Sumak</a:t>
            </a:r>
            <a:r>
              <a:rPr lang="en-US" sz="2700" b="1" dirty="0"/>
              <a:t> </a:t>
            </a:r>
            <a:r>
              <a:rPr lang="en-US" sz="2700" b="1" dirty="0" err="1"/>
              <a:t>Kawsay</a:t>
            </a:r>
            <a:r>
              <a:rPr lang="en-US" sz="2700" b="1" dirty="0"/>
              <a:t> - </a:t>
            </a:r>
            <a:r>
              <a:rPr lang="en-US" sz="2700" b="1" dirty="0" err="1"/>
              <a:t>Buen</a:t>
            </a:r>
            <a:r>
              <a:rPr lang="en-US" sz="2700" b="1" dirty="0"/>
              <a:t> </a:t>
            </a:r>
            <a:r>
              <a:rPr lang="en-US" sz="2700" b="1" dirty="0" err="1"/>
              <a:t>Vivir</a:t>
            </a:r>
            <a:r>
              <a:rPr lang="en-US" sz="2700" b="1" dirty="0"/>
              <a:t> </a:t>
            </a:r>
            <a:r>
              <a:rPr lang="en-US" sz="2700" dirty="0"/>
              <a:t>is an authentic construction of the bases to achieve development in harmony with </a:t>
            </a:r>
            <a:r>
              <a:rPr lang="en-US" sz="2700" b="1" dirty="0"/>
              <a:t>nature</a:t>
            </a:r>
            <a:r>
              <a:rPr lang="en-US" sz="2700" dirty="0"/>
              <a:t> and the relationships of </a:t>
            </a:r>
            <a:r>
              <a:rPr lang="en-US" sz="2700" b="1" dirty="0"/>
              <a:t>dignity </a:t>
            </a:r>
            <a:r>
              <a:rPr lang="en-US" sz="2700" dirty="0"/>
              <a:t>between all people.</a:t>
            </a:r>
          </a:p>
          <a:p>
            <a:pPr marL="114300" indent="0">
              <a:buNone/>
            </a:pPr>
            <a:r>
              <a:rPr lang="en-US" sz="2700" dirty="0"/>
              <a:t>Social justice proposals and processes must be led </a:t>
            </a:r>
            <a:r>
              <a:rPr lang="en-US" sz="2700" i="1" dirty="0"/>
              <a:t>with</a:t>
            </a:r>
            <a:r>
              <a:rPr lang="en-US" sz="2700" dirty="0"/>
              <a:t> the most marginalized and vulnerable peoples, including indigenous nationalities, afro-descendants and working families.</a:t>
            </a:r>
            <a:endParaRPr lang="es-EC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488bb128c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dirty="0"/>
              <a:t>HISTORICALLY</a:t>
            </a:r>
            <a:br>
              <a:rPr lang="es-ES" dirty="0"/>
            </a:br>
            <a:r>
              <a:rPr lang="es-ES" dirty="0"/>
              <a:t>DISADVANTAGED GROUPS</a:t>
            </a:r>
            <a:endParaRPr lang="es-ES" sz="4200" dirty="0"/>
          </a:p>
        </p:txBody>
      </p:sp>
      <p:sp>
        <p:nvSpPr>
          <p:cNvPr id="98" name="Google Shape;98;ga488bb128c_0_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2700" dirty="0"/>
              <a:t>Our emphasis as human rights defenders is on indigenous peoples and afro-descendants, women and working families.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B9E2-D045-1A4B-B7FC-18CDB412C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154" y="3809921"/>
            <a:ext cx="3420000" cy="17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68B95B-7D03-5D49-9D30-A3B93EFEE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93" y="3794917"/>
            <a:ext cx="3272727" cy="1636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23E57F-5235-C648-A54F-1143F9F7E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7725" y="3794917"/>
            <a:ext cx="3272727" cy="1636364"/>
          </a:xfrm>
          <a:prstGeom prst="rect">
            <a:avLst/>
          </a:prstGeom>
        </p:spPr>
      </p:pic>
      <p:sp>
        <p:nvSpPr>
          <p:cNvPr id="12" name="Google Shape;98;ga488bb128c_0_17">
            <a:extLst>
              <a:ext uri="{FF2B5EF4-FFF2-40B4-BE49-F238E27FC236}">
                <a16:creationId xmlns:a16="http://schemas.microsoft.com/office/drawing/2014/main" id="{D242AC2C-8C16-2047-8153-863BC606356F}"/>
              </a:ext>
            </a:extLst>
          </p:cNvPr>
          <p:cNvSpPr txBox="1">
            <a:spLocks/>
          </p:cNvSpPr>
          <p:nvPr/>
        </p:nvSpPr>
        <p:spPr>
          <a:xfrm>
            <a:off x="1081549" y="5344859"/>
            <a:ext cx="2489990" cy="577639"/>
          </a:xfrm>
          <a:prstGeom prst="rect">
            <a:avLst/>
          </a:prstGeom>
          <a:solidFill>
            <a:srgbClr val="A9D1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3C2724"/>
                </a:solidFill>
                <a:latin typeface="Myriad Pro" panose="020B0503030403020204" pitchFamily="34" charset="0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s-ES" sz="1800" dirty="0" err="1"/>
              <a:t>Indigenous</a:t>
            </a:r>
            <a:r>
              <a:rPr lang="es-ES" sz="1800" dirty="0"/>
              <a:t> </a:t>
            </a:r>
            <a:r>
              <a:rPr lang="es-ES" sz="1800" dirty="0" err="1"/>
              <a:t>peoples</a:t>
            </a:r>
            <a:endParaRPr lang="es-ES" sz="1800" dirty="0"/>
          </a:p>
        </p:txBody>
      </p:sp>
      <p:sp>
        <p:nvSpPr>
          <p:cNvPr id="13" name="Google Shape;98;ga488bb128c_0_17">
            <a:extLst>
              <a:ext uri="{FF2B5EF4-FFF2-40B4-BE49-F238E27FC236}">
                <a16:creationId xmlns:a16="http://schemas.microsoft.com/office/drawing/2014/main" id="{A357AD16-1A99-AE4F-B8B2-C96B7BD75739}"/>
              </a:ext>
            </a:extLst>
          </p:cNvPr>
          <p:cNvSpPr txBox="1">
            <a:spLocks/>
          </p:cNvSpPr>
          <p:nvPr/>
        </p:nvSpPr>
        <p:spPr>
          <a:xfrm>
            <a:off x="4674603" y="5344859"/>
            <a:ext cx="2457718" cy="577639"/>
          </a:xfrm>
          <a:prstGeom prst="rect">
            <a:avLst/>
          </a:prstGeom>
          <a:solidFill>
            <a:srgbClr val="C19D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3C2724"/>
                </a:solidFill>
                <a:latin typeface="Myriad Pro" panose="020B0503030403020204" pitchFamily="34" charset="0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s-ES" sz="1800" dirty="0" err="1"/>
              <a:t>Women</a:t>
            </a:r>
            <a:endParaRPr lang="es-ES" sz="1800" dirty="0"/>
          </a:p>
        </p:txBody>
      </p:sp>
      <p:sp>
        <p:nvSpPr>
          <p:cNvPr id="14" name="Google Shape;98;ga488bb128c_0_17">
            <a:extLst>
              <a:ext uri="{FF2B5EF4-FFF2-40B4-BE49-F238E27FC236}">
                <a16:creationId xmlns:a16="http://schemas.microsoft.com/office/drawing/2014/main" id="{A84D58F6-09A9-FA4A-815F-860B767F45A2}"/>
              </a:ext>
            </a:extLst>
          </p:cNvPr>
          <p:cNvSpPr txBox="1">
            <a:spLocks/>
          </p:cNvSpPr>
          <p:nvPr/>
        </p:nvSpPr>
        <p:spPr>
          <a:xfrm>
            <a:off x="8235385" y="5344859"/>
            <a:ext cx="2457718" cy="577639"/>
          </a:xfrm>
          <a:prstGeom prst="rect">
            <a:avLst/>
          </a:prstGeom>
          <a:solidFill>
            <a:srgbClr val="E57D7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3C2724"/>
                </a:solidFill>
                <a:latin typeface="Myriad Pro" panose="020B0503030403020204" pitchFamily="34" charset="0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s-ES" sz="1800" dirty="0" err="1"/>
              <a:t>Working</a:t>
            </a:r>
            <a:r>
              <a:rPr lang="es-ES" sz="1800" dirty="0"/>
              <a:t> </a:t>
            </a:r>
            <a:r>
              <a:rPr lang="es-ES" sz="1800" dirty="0" err="1"/>
              <a:t>families</a:t>
            </a:r>
            <a:endParaRPr lang="es-E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f85d0d237_0_600"/>
          <p:cNvSpPr txBox="1"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dirty="0"/>
              <a:t>OUR MANDATE (1)</a:t>
            </a:r>
          </a:p>
        </p:txBody>
      </p:sp>
      <p:sp>
        <p:nvSpPr>
          <p:cNvPr id="140" name="Google Shape;140;g9f85d0d237_0_600"/>
          <p:cNvSpPr txBox="1">
            <a:spLocks noGrp="1" noChangeAspect="1"/>
          </p:cNvSpPr>
          <p:nvPr>
            <p:ph type="body" idx="1"/>
          </p:nvPr>
        </p:nvSpPr>
        <p:spPr>
          <a:xfrm>
            <a:off x="843957" y="1825625"/>
            <a:ext cx="3732659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2700" dirty="0"/>
              <a:t>We follow the mandate established in the international human rights instruments and other documents "under construction" that serve as a guide for our constituent processes.</a:t>
            </a:r>
          </a:p>
        </p:txBody>
      </p:sp>
      <p:sp>
        <p:nvSpPr>
          <p:cNvPr id="142" name="Google Shape;142;g9f85d0d237_0_600"/>
          <p:cNvSpPr txBox="1">
            <a:spLocks noChangeAspect="1"/>
          </p:cNvSpPr>
          <p:nvPr/>
        </p:nvSpPr>
        <p:spPr>
          <a:xfrm>
            <a:off x="5907602" y="1403291"/>
            <a:ext cx="4044897" cy="732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ES" sz="1800" u="sng" dirty="0" err="1">
                <a:solidFill>
                  <a:srgbClr val="B17D29"/>
                </a:solidFill>
                <a:latin typeface="Calibri"/>
                <a:ea typeface="Calibri"/>
                <a:cs typeface="Calibri"/>
                <a:sym typeface="Calibri"/>
              </a:rPr>
              <a:t>Regulatory</a:t>
            </a:r>
            <a:r>
              <a:rPr lang="es-ES" sz="1800" u="sng" dirty="0">
                <a:solidFill>
                  <a:srgbClr val="B17D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u="sng" dirty="0" err="1">
                <a:solidFill>
                  <a:srgbClr val="B17D29"/>
                </a:solidFill>
                <a:latin typeface="Calibri"/>
                <a:ea typeface="Calibri"/>
                <a:cs typeface="Calibri"/>
                <a:sym typeface="Calibri"/>
              </a:rPr>
              <a:t>framework</a:t>
            </a:r>
            <a:r>
              <a:rPr lang="es-ES" sz="1800" u="sng" dirty="0">
                <a:solidFill>
                  <a:srgbClr val="B17D29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1800" u="sng" dirty="0" err="1">
                <a:solidFill>
                  <a:srgbClr val="B17D29"/>
                </a:solidFill>
                <a:latin typeface="Calibri"/>
                <a:ea typeface="Calibri"/>
                <a:cs typeface="Calibri"/>
                <a:sym typeface="Calibri"/>
              </a:rPr>
              <a:t>among</a:t>
            </a:r>
            <a:r>
              <a:rPr lang="es-ES" sz="1800" u="sng" dirty="0">
                <a:solidFill>
                  <a:srgbClr val="B17D2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u="sng" dirty="0" err="1">
                <a:solidFill>
                  <a:srgbClr val="B17D29"/>
                </a:solidFill>
                <a:latin typeface="Calibri"/>
                <a:ea typeface="Calibri"/>
                <a:cs typeface="Calibri"/>
                <a:sym typeface="Calibri"/>
              </a:rPr>
              <a:t>others</a:t>
            </a:r>
            <a:r>
              <a:rPr lang="es-ES" sz="1800" u="sng" dirty="0">
                <a:solidFill>
                  <a:srgbClr val="B17D2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rgbClr val="B17D29"/>
              </a:solidFill>
            </a:endParaRPr>
          </a:p>
        </p:txBody>
      </p:sp>
      <p:sp>
        <p:nvSpPr>
          <p:cNvPr id="112" name="Google Shape;112;g9f85d0d237_0_600"/>
          <p:cNvSpPr>
            <a:spLocks noChangeAspect="1"/>
          </p:cNvSpPr>
          <p:nvPr/>
        </p:nvSpPr>
        <p:spPr>
          <a:xfrm>
            <a:off x="6594752" y="2562062"/>
            <a:ext cx="2540025" cy="2540025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grpSp>
        <p:nvGrpSpPr>
          <p:cNvPr id="113" name="Google Shape;113;g9f85d0d237_0_600"/>
          <p:cNvGrpSpPr>
            <a:grpSpLocks noChangeAspect="1"/>
          </p:cNvGrpSpPr>
          <p:nvPr/>
        </p:nvGrpSpPr>
        <p:grpSpPr>
          <a:xfrm>
            <a:off x="8511172" y="2348652"/>
            <a:ext cx="3066746" cy="669584"/>
            <a:chOff x="5214050" y="952355"/>
            <a:chExt cx="2434673" cy="669600"/>
          </a:xfrm>
        </p:grpSpPr>
        <p:cxnSp>
          <p:nvCxnSpPr>
            <p:cNvPr id="114" name="Google Shape;114;g9f85d0d237_0_600"/>
            <p:cNvCxnSpPr/>
            <p:nvPr/>
          </p:nvCxnSpPr>
          <p:spPr>
            <a:xfrm flipH="1">
              <a:off x="5214050" y="1153772"/>
              <a:ext cx="273000" cy="3783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15" name="Google Shape;115;g9f85d0d237_0_600"/>
            <p:cNvSpPr txBox="1"/>
            <p:nvPr/>
          </p:nvSpPr>
          <p:spPr>
            <a:xfrm>
              <a:off x="5649523" y="952355"/>
              <a:ext cx="1999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s-ES" sz="1100" dirty="0" err="1">
                  <a:latin typeface="Roboto"/>
                  <a:ea typeface="Roboto"/>
                  <a:cs typeface="Roboto"/>
                  <a:sym typeface="Roboto"/>
                </a:rPr>
                <a:t>Autonomy</a:t>
              </a:r>
              <a:r>
                <a:rPr lang="es-ES" sz="1100" dirty="0">
                  <a:latin typeface="Roboto"/>
                  <a:ea typeface="Roboto"/>
                  <a:cs typeface="Roboto"/>
                  <a:sym typeface="Roboto"/>
                </a:rPr>
                <a:t> y </a:t>
              </a:r>
              <a:r>
                <a:rPr lang="es-ES" sz="1100" dirty="0" err="1">
                  <a:latin typeface="Roboto"/>
                  <a:ea typeface="Roboto"/>
                  <a:cs typeface="Roboto"/>
                  <a:sym typeface="Roboto"/>
                </a:rPr>
                <a:t>plurinacionality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</a:pPr>
              <a:endParaRPr lang="es-ES" sz="11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</a:pP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Declaration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of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the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rights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of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Indigenous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peoples</a:t>
              </a: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6" name="Google Shape;116;g9f85d0d237_0_600"/>
          <p:cNvGrpSpPr>
            <a:grpSpLocks noChangeAspect="1"/>
          </p:cNvGrpSpPr>
          <p:nvPr/>
        </p:nvGrpSpPr>
        <p:grpSpPr>
          <a:xfrm>
            <a:off x="4720420" y="2247993"/>
            <a:ext cx="2183740" cy="680362"/>
            <a:chOff x="2102252" y="851693"/>
            <a:chExt cx="1805709" cy="680379"/>
          </a:xfrm>
        </p:grpSpPr>
        <p:cxnSp>
          <p:nvCxnSpPr>
            <p:cNvPr id="117" name="Google Shape;117;g9f85d0d237_0_600"/>
            <p:cNvCxnSpPr/>
            <p:nvPr/>
          </p:nvCxnSpPr>
          <p:spPr>
            <a:xfrm>
              <a:off x="3634961" y="1153772"/>
              <a:ext cx="273000" cy="378300"/>
            </a:xfrm>
            <a:prstGeom prst="straightConnector1">
              <a:avLst/>
            </a:prstGeom>
            <a:noFill/>
            <a:ln w="19050" cap="flat" cmpd="sng">
              <a:solidFill>
                <a:srgbClr val="65F0AD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18" name="Google Shape;118;g9f85d0d237_0_600"/>
            <p:cNvSpPr txBox="1"/>
            <p:nvPr/>
          </p:nvSpPr>
          <p:spPr>
            <a:xfrm>
              <a:off x="2102252" y="851693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>
                <a:lnSpc>
                  <a:spcPct val="115000"/>
                </a:lnSpc>
              </a:pPr>
              <a:r>
                <a:rPr lang="es-ES" sz="1100" dirty="0">
                  <a:latin typeface="Roboto"/>
                  <a:ea typeface="Roboto"/>
                  <a:cs typeface="Roboto"/>
                  <a:sym typeface="Roboto"/>
                </a:rPr>
                <a:t>ESC </a:t>
              </a:r>
              <a:r>
                <a:rPr lang="es-ES" sz="1100" dirty="0" err="1">
                  <a:latin typeface="Roboto"/>
                  <a:ea typeface="Roboto"/>
                  <a:cs typeface="Roboto"/>
                  <a:sym typeface="Roboto"/>
                </a:rPr>
                <a:t>rights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algn="r">
                <a:lnSpc>
                  <a:spcPct val="115000"/>
                </a:lnSpc>
              </a:pPr>
              <a:endParaRPr lang="es-ES" sz="11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algn="r">
                <a:lnSpc>
                  <a:spcPct val="115000"/>
                </a:lnSpc>
              </a:pP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International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Covenant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on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Economic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, Social and Cultural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Rights</a:t>
              </a: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" name="Google Shape;119;g9f85d0d237_0_600"/>
          <p:cNvGrpSpPr>
            <a:grpSpLocks noChangeAspect="1"/>
          </p:cNvGrpSpPr>
          <p:nvPr/>
        </p:nvGrpSpPr>
        <p:grpSpPr>
          <a:xfrm>
            <a:off x="8922588" y="3982431"/>
            <a:ext cx="1947031" cy="669584"/>
            <a:chOff x="5625475" y="2586174"/>
            <a:chExt cx="1947079" cy="669600"/>
          </a:xfrm>
        </p:grpSpPr>
        <p:cxnSp>
          <p:nvCxnSpPr>
            <p:cNvPr id="120" name="Google Shape;120;g9f85d0d237_0_600"/>
            <p:cNvCxnSpPr/>
            <p:nvPr/>
          </p:nvCxnSpPr>
          <p:spPr>
            <a:xfrm rot="10800000">
              <a:off x="5625475" y="2771675"/>
              <a:ext cx="442200" cy="153300"/>
            </a:xfrm>
            <a:prstGeom prst="straightConnector1">
              <a:avLst/>
            </a:prstGeom>
            <a:noFill/>
            <a:ln w="19050" cap="flat" cmpd="sng">
              <a:solidFill>
                <a:srgbClr val="0E945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21" name="Google Shape;121;g9f85d0d237_0_600"/>
            <p:cNvSpPr txBox="1"/>
            <p:nvPr/>
          </p:nvSpPr>
          <p:spPr>
            <a:xfrm>
              <a:off x="6077354" y="258617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s-ES" sz="1100" dirty="0" err="1">
                  <a:latin typeface="Roboto"/>
                  <a:ea typeface="Roboto"/>
                  <a:cs typeface="Roboto"/>
                  <a:sym typeface="Roboto"/>
                </a:rPr>
                <a:t>Collective</a:t>
              </a:r>
              <a:r>
                <a:rPr lang="es-ES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dirty="0" err="1">
                  <a:latin typeface="Roboto"/>
                  <a:ea typeface="Roboto"/>
                  <a:cs typeface="Roboto"/>
                  <a:sym typeface="Roboto"/>
                </a:rPr>
                <a:t>rights</a:t>
              </a:r>
              <a:endParaRPr lang="es-ES" sz="1100" dirty="0">
                <a:latin typeface="Robo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</a:pP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>
                <a:lnSpc>
                  <a:spcPct val="115000"/>
                </a:lnSpc>
              </a:pP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Declaration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on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the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right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to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development</a:t>
              </a: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2" name="Google Shape;122;g9f85d0d237_0_600"/>
          <p:cNvGrpSpPr>
            <a:grpSpLocks noChangeAspect="1"/>
          </p:cNvGrpSpPr>
          <p:nvPr/>
        </p:nvGrpSpPr>
        <p:grpSpPr>
          <a:xfrm>
            <a:off x="4397188" y="3967924"/>
            <a:ext cx="2409651" cy="669584"/>
            <a:chOff x="1554490" y="2571667"/>
            <a:chExt cx="1955185" cy="669600"/>
          </a:xfrm>
        </p:grpSpPr>
        <p:cxnSp>
          <p:nvCxnSpPr>
            <p:cNvPr id="123" name="Google Shape;123;g9f85d0d237_0_600"/>
            <p:cNvCxnSpPr/>
            <p:nvPr/>
          </p:nvCxnSpPr>
          <p:spPr>
            <a:xfrm rot="10800000" flipH="1">
              <a:off x="3059375" y="2771675"/>
              <a:ext cx="450300" cy="145200"/>
            </a:xfrm>
            <a:prstGeom prst="straightConnector1">
              <a:avLst/>
            </a:prstGeom>
            <a:noFill/>
            <a:ln w="19050" cap="flat" cmpd="sng">
              <a:solidFill>
                <a:srgbClr val="0E945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24" name="Google Shape;124;g9f85d0d237_0_600"/>
            <p:cNvSpPr txBox="1"/>
            <p:nvPr/>
          </p:nvSpPr>
          <p:spPr>
            <a:xfrm>
              <a:off x="1554490" y="2571667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>
                <a:lnSpc>
                  <a:spcPct val="115000"/>
                </a:lnSpc>
              </a:pPr>
              <a:r>
                <a:rPr lang="es-ES" sz="1100" dirty="0" err="1">
                  <a:latin typeface="Roboto"/>
                  <a:ea typeface="Roboto"/>
                  <a:cs typeface="Roboto"/>
                  <a:sym typeface="Roboto"/>
                </a:rPr>
                <a:t>Tax</a:t>
              </a:r>
              <a:r>
                <a:rPr lang="es-ES" sz="11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dirty="0" err="1">
                  <a:latin typeface="Roboto"/>
                  <a:ea typeface="Roboto"/>
                  <a:cs typeface="Roboto"/>
                  <a:sym typeface="Roboto"/>
                </a:rPr>
                <a:t>justice</a:t>
              </a:r>
              <a:r>
                <a:rPr lang="es-ES" sz="1100" dirty="0"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s-ES" sz="1100" dirty="0" err="1">
                  <a:latin typeface="Roboto"/>
                  <a:ea typeface="Roboto"/>
                  <a:cs typeface="Roboto"/>
                  <a:sym typeface="Roboto"/>
                </a:rPr>
                <a:t>debt</a:t>
              </a:r>
              <a:r>
                <a:rPr lang="es-ES" sz="1100" dirty="0"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s-ES" sz="1100" dirty="0" err="1">
                  <a:latin typeface="Roboto"/>
                  <a:ea typeface="Roboto"/>
                  <a:cs typeface="Roboto"/>
                  <a:sym typeface="Roboto"/>
                </a:rPr>
                <a:t>trade</a:t>
              </a:r>
              <a:endParaRPr lang="es-ES" sz="1100" dirty="0">
                <a:latin typeface="Roboto"/>
                <a:ea typeface="Roboto"/>
                <a:cs typeface="Roboto"/>
                <a:sym typeface="Roboto"/>
              </a:endParaRPr>
            </a:p>
            <a:p>
              <a:pPr algn="r">
                <a:lnSpc>
                  <a:spcPct val="115000"/>
                </a:lnSpc>
              </a:pPr>
              <a:endParaRPr lang="es-ES" sz="11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algn="r">
                <a:lnSpc>
                  <a:spcPct val="115000"/>
                </a:lnSpc>
              </a:pP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Guiding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Principles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Relating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to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Evaluations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of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the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Effects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of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Economic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Reforms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on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Human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Rights</a:t>
              </a: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g9f85d0d237_0_600"/>
          <p:cNvGrpSpPr>
            <a:grpSpLocks noChangeAspect="1"/>
          </p:cNvGrpSpPr>
          <p:nvPr/>
        </p:nvGrpSpPr>
        <p:grpSpPr>
          <a:xfrm>
            <a:off x="6423103" y="4937232"/>
            <a:ext cx="2856786" cy="1137908"/>
            <a:chOff x="3125927" y="3541000"/>
            <a:chExt cx="2856858" cy="1137936"/>
          </a:xfrm>
        </p:grpSpPr>
        <p:cxnSp>
          <p:nvCxnSpPr>
            <p:cNvPr id="126" name="Google Shape;126;g9f85d0d237_0_600"/>
            <p:cNvCxnSpPr/>
            <p:nvPr/>
          </p:nvCxnSpPr>
          <p:spPr>
            <a:xfrm rot="10800000">
              <a:off x="4563402" y="3541000"/>
              <a:ext cx="0" cy="4896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27" name="Google Shape;127;g9f85d0d237_0_600"/>
            <p:cNvSpPr txBox="1"/>
            <p:nvPr/>
          </p:nvSpPr>
          <p:spPr>
            <a:xfrm>
              <a:off x="3125927" y="4009336"/>
              <a:ext cx="2856858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s-ES" sz="1100" dirty="0" err="1">
                  <a:latin typeface="Roboto"/>
                  <a:ea typeface="Roboto"/>
                  <a:cs typeface="Roboto"/>
                  <a:sym typeface="Roboto"/>
                </a:rPr>
                <a:t>Transnationals</a:t>
              </a:r>
              <a:r>
                <a:rPr lang="es-ES" sz="1100" dirty="0">
                  <a:latin typeface="Roboto"/>
                  <a:ea typeface="Roboto"/>
                  <a:cs typeface="Roboto"/>
                  <a:sym typeface="Roboto"/>
                </a:rPr>
                <a:t> and </a:t>
              </a:r>
              <a:r>
                <a:rPr lang="es-ES" sz="1100" dirty="0" err="1">
                  <a:latin typeface="Roboto"/>
                  <a:ea typeface="Roboto"/>
                  <a:cs typeface="Roboto"/>
                  <a:sym typeface="Roboto"/>
                </a:rPr>
                <a:t>extractive</a:t>
              </a:r>
              <a:r>
                <a:rPr lang="es-ES" sz="1100" dirty="0">
                  <a:latin typeface="Roboto"/>
                  <a:ea typeface="Roboto"/>
                  <a:cs typeface="Roboto"/>
                  <a:sym typeface="Roboto"/>
                </a:rPr>
                <a:t> industries</a:t>
              </a:r>
              <a:endParaRPr sz="800" dirty="0"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ct val="115000"/>
                </a:lnSpc>
              </a:pPr>
              <a:endParaRPr lang="es-ES" sz="11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ct val="115000"/>
                </a:lnSpc>
              </a:pP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United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Nations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Binding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Treaty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for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Transnational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Corporations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on</a:t>
              </a:r>
              <a:r>
                <a:rPr lang="es-ES" sz="1100" b="1" dirty="0">
                  <a:latin typeface="Roboto"/>
                  <a:ea typeface="Roboto"/>
                  <a:cs typeface="Roboto"/>
                  <a:sym typeface="Roboto"/>
                </a:rPr>
                <a:t> Human </a:t>
              </a:r>
              <a:r>
                <a:rPr lang="es-ES" sz="1100" b="1" dirty="0" err="1">
                  <a:latin typeface="Roboto"/>
                  <a:ea typeface="Roboto"/>
                  <a:cs typeface="Roboto"/>
                  <a:sym typeface="Roboto"/>
                </a:rPr>
                <a:t>Rights</a:t>
              </a:r>
              <a:endParaRPr sz="11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8" name="Google Shape;128;g9f85d0d237_0_600"/>
          <p:cNvSpPr>
            <a:spLocks noChangeAspect="1"/>
          </p:cNvSpPr>
          <p:nvPr/>
        </p:nvSpPr>
        <p:spPr>
          <a:xfrm rot="1800095">
            <a:off x="6517090" y="2482750"/>
            <a:ext cx="2690871" cy="2690871"/>
          </a:xfrm>
          <a:prstGeom prst="blockArc">
            <a:avLst>
              <a:gd name="adj1" fmla="val 14414370"/>
              <a:gd name="adj2" fmla="val 18998613"/>
              <a:gd name="adj3" fmla="val 8907"/>
            </a:avLst>
          </a:prstGeom>
          <a:solidFill>
            <a:srgbClr val="D39532"/>
          </a:solidFill>
          <a:ln>
            <a:solidFill>
              <a:srgbClr val="D39532"/>
            </a:solidFill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129" name="Google Shape;129;g9f85d0d237_0_600"/>
          <p:cNvSpPr>
            <a:spLocks noChangeAspect="1"/>
          </p:cNvSpPr>
          <p:nvPr/>
        </p:nvSpPr>
        <p:spPr>
          <a:xfrm rot="12599243" flipH="1">
            <a:off x="6522968" y="2481129"/>
            <a:ext cx="2690226" cy="2690226"/>
          </a:xfrm>
          <a:prstGeom prst="blockArc">
            <a:avLst>
              <a:gd name="adj1" fmla="val 20178804"/>
              <a:gd name="adj2" fmla="val 2623923"/>
              <a:gd name="adj3" fmla="val 8858"/>
            </a:avLst>
          </a:prstGeom>
          <a:solidFill>
            <a:srgbClr val="FFC000"/>
          </a:solidFill>
          <a:ln>
            <a:solidFill>
              <a:srgbClr val="D39532"/>
            </a:solidFill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130" name="Google Shape;130;g9f85d0d237_0_600"/>
          <p:cNvSpPr txBox="1">
            <a:spLocks noChangeAspect="1"/>
          </p:cNvSpPr>
          <p:nvPr/>
        </p:nvSpPr>
        <p:spPr>
          <a:xfrm>
            <a:off x="6952092" y="3452781"/>
            <a:ext cx="1902953" cy="80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b="1" dirty="0">
                <a:solidFill>
                  <a:srgbClr val="020202"/>
                </a:solidFill>
                <a:latin typeface="Roboto"/>
                <a:ea typeface="Roboto"/>
                <a:cs typeface="Roboto"/>
                <a:sym typeface="Roboto"/>
              </a:rPr>
              <a:t>Human </a:t>
            </a:r>
            <a:r>
              <a:rPr lang="es-ES" sz="1600" b="1" dirty="0" err="1">
                <a:solidFill>
                  <a:srgbClr val="020202"/>
                </a:solidFill>
                <a:latin typeface="Roboto"/>
                <a:ea typeface="Roboto"/>
                <a:cs typeface="Roboto"/>
                <a:sym typeface="Roboto"/>
              </a:rPr>
              <a:t>Rights</a:t>
            </a:r>
            <a:r>
              <a:rPr lang="es-ES" sz="1600" b="1" dirty="0">
                <a:solidFill>
                  <a:srgbClr val="020202"/>
                </a:solidFill>
                <a:latin typeface="Roboto"/>
                <a:ea typeface="Roboto"/>
                <a:cs typeface="Roboto"/>
                <a:sym typeface="Roboto"/>
              </a:rPr>
              <a:t> are indivisible and </a:t>
            </a:r>
            <a:r>
              <a:rPr lang="es-ES" sz="1600" b="1" dirty="0" err="1">
                <a:solidFill>
                  <a:srgbClr val="020202"/>
                </a:solidFill>
                <a:latin typeface="Roboto"/>
                <a:ea typeface="Roboto"/>
                <a:cs typeface="Roboto"/>
                <a:sym typeface="Roboto"/>
              </a:rPr>
              <a:t>interdependent</a:t>
            </a:r>
            <a:endParaRPr sz="1600" dirty="0">
              <a:solidFill>
                <a:srgbClr val="020202"/>
              </a:solidFill>
            </a:endParaRPr>
          </a:p>
        </p:txBody>
      </p:sp>
      <p:sp>
        <p:nvSpPr>
          <p:cNvPr id="131" name="Google Shape;131;g9f85d0d237_0_600"/>
          <p:cNvSpPr>
            <a:spLocks noChangeAspect="1"/>
          </p:cNvSpPr>
          <p:nvPr/>
        </p:nvSpPr>
        <p:spPr>
          <a:xfrm rot="17817710">
            <a:off x="8854021" y="3254234"/>
            <a:ext cx="363259" cy="363259"/>
          </a:xfrm>
          <a:prstGeom prst="rtTriangle">
            <a:avLst/>
          </a:prstGeom>
          <a:solidFill>
            <a:srgbClr val="D395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132" name="Google Shape;132;g9f85d0d237_0_600"/>
          <p:cNvSpPr>
            <a:spLocks noChangeAspect="1"/>
          </p:cNvSpPr>
          <p:nvPr/>
        </p:nvSpPr>
        <p:spPr>
          <a:xfrm rot="19799974" flipH="1">
            <a:off x="6512264" y="2478777"/>
            <a:ext cx="2696815" cy="2696815"/>
          </a:xfrm>
          <a:prstGeom prst="blockArc">
            <a:avLst>
              <a:gd name="adj1" fmla="val 14334136"/>
              <a:gd name="adj2" fmla="val 18854681"/>
              <a:gd name="adj3" fmla="val 884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133" name="Google Shape;133;g9f85d0d237_0_600"/>
          <p:cNvSpPr>
            <a:spLocks noChangeAspect="1"/>
          </p:cNvSpPr>
          <p:nvPr/>
        </p:nvSpPr>
        <p:spPr>
          <a:xfrm rot="9000757">
            <a:off x="6504684" y="2483954"/>
            <a:ext cx="2690226" cy="2690226"/>
          </a:xfrm>
          <a:prstGeom prst="blockArc">
            <a:avLst>
              <a:gd name="adj1" fmla="val 20184517"/>
              <a:gd name="adj2" fmla="val 3007258"/>
              <a:gd name="adj3" fmla="val 9336"/>
            </a:avLst>
          </a:prstGeom>
          <a:solidFill>
            <a:srgbClr val="FFC000"/>
          </a:solidFill>
          <a:ln w="9525" cap="flat" cmpd="sng">
            <a:solidFill>
              <a:srgbClr val="D39532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134" name="Google Shape;134;g9f85d0d237_0_600"/>
          <p:cNvSpPr>
            <a:spLocks noChangeAspect="1"/>
          </p:cNvSpPr>
          <p:nvPr/>
        </p:nvSpPr>
        <p:spPr>
          <a:xfrm rot="12599243" flipH="1">
            <a:off x="6504781" y="2485479"/>
            <a:ext cx="2690226" cy="2690226"/>
          </a:xfrm>
          <a:prstGeom prst="blockArc">
            <a:avLst>
              <a:gd name="adj1" fmla="val 15738599"/>
              <a:gd name="adj2" fmla="val 20008131"/>
              <a:gd name="adj3" fmla="val 9063"/>
            </a:avLst>
          </a:prstGeom>
          <a:solidFill>
            <a:srgbClr val="D39532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135" name="Google Shape;135;g9f85d0d237_0_600"/>
          <p:cNvSpPr>
            <a:spLocks noChangeAspect="1"/>
          </p:cNvSpPr>
          <p:nvPr/>
        </p:nvSpPr>
        <p:spPr>
          <a:xfrm rot="9240359">
            <a:off x="6510765" y="3254012"/>
            <a:ext cx="363469" cy="363469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136" name="Google Shape;136;g9f85d0d237_0_600"/>
          <p:cNvSpPr>
            <a:spLocks noChangeAspect="1"/>
          </p:cNvSpPr>
          <p:nvPr/>
        </p:nvSpPr>
        <p:spPr>
          <a:xfrm rot="476952">
            <a:off x="8417167" y="4635552"/>
            <a:ext cx="362811" cy="362811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137" name="Google Shape;137;g9f85d0d237_0_600"/>
          <p:cNvSpPr>
            <a:spLocks noChangeAspect="1"/>
          </p:cNvSpPr>
          <p:nvPr/>
        </p:nvSpPr>
        <p:spPr>
          <a:xfrm rot="4858540">
            <a:off x="6951018" y="4635439"/>
            <a:ext cx="362918" cy="362918"/>
          </a:xfrm>
          <a:prstGeom prst="rtTriangle">
            <a:avLst/>
          </a:prstGeom>
          <a:solidFill>
            <a:srgbClr val="D395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138" name="Google Shape;138;g9f85d0d237_0_600"/>
          <p:cNvSpPr>
            <a:spLocks noChangeAspect="1"/>
          </p:cNvSpPr>
          <p:nvPr/>
        </p:nvSpPr>
        <p:spPr>
          <a:xfrm rot="13500000">
            <a:off x="7680022" y="2423843"/>
            <a:ext cx="363064" cy="363064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31AC2-5268-2446-BAA9-1E5918AD2B94}"/>
              </a:ext>
            </a:extLst>
          </p:cNvPr>
          <p:cNvSpPr txBox="1">
            <a:spLocks noChangeAspect="1"/>
          </p:cNvSpPr>
          <p:nvPr/>
        </p:nvSpPr>
        <p:spPr>
          <a:xfrm>
            <a:off x="4623099" y="1505299"/>
            <a:ext cx="138548" cy="230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C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f85d0d237_0_6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sz="2700" dirty="0"/>
              <a:t>Economic, social, cultural and environmental rights are individual and collective rights.</a:t>
            </a:r>
          </a:p>
          <a:p>
            <a:pPr marL="0" lvl="0" indent="0">
              <a:buNone/>
            </a:pPr>
            <a:endParaRPr lang="en-US" sz="2700" dirty="0"/>
          </a:p>
          <a:p>
            <a:pPr marL="0" lvl="0" indent="0">
              <a:buNone/>
            </a:pPr>
            <a:r>
              <a:rPr lang="en-US" sz="2700" b="1" dirty="0"/>
              <a:t>Individual</a:t>
            </a:r>
            <a:r>
              <a:rPr lang="en-US" sz="2700" dirty="0"/>
              <a:t>: the right to decent work, social security, food, housing, health, education and the right to participate in the cultural life of the community and universal scientific advances.</a:t>
            </a:r>
          </a:p>
          <a:p>
            <a:pPr marL="0" lvl="0" indent="0">
              <a:buNone/>
            </a:pPr>
            <a:r>
              <a:rPr lang="en-US" sz="2700" b="1" dirty="0"/>
              <a:t>Collective</a:t>
            </a:r>
            <a:r>
              <a:rPr lang="en-US" sz="2700" dirty="0"/>
              <a:t>: rights of indigenous peoples, right to self-determination, rights of peoples to dispose of their natural resources, right to development, right to sexual orientation.</a:t>
            </a:r>
          </a:p>
        </p:txBody>
      </p:sp>
      <p:sp>
        <p:nvSpPr>
          <p:cNvPr id="148" name="Google Shape;148;g9f85d0d237_0_6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dirty="0"/>
              <a:t>OUR MANDATE (2)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s-ES" dirty="0"/>
              <a:t>WORK METHOD</a:t>
            </a:r>
          </a:p>
        </p:txBody>
      </p:sp>
      <p:grpSp>
        <p:nvGrpSpPr>
          <p:cNvPr id="17" name="Google Shape;155;p2"/>
          <p:cNvGrpSpPr/>
          <p:nvPr/>
        </p:nvGrpSpPr>
        <p:grpSpPr>
          <a:xfrm>
            <a:off x="1638540" y="1835653"/>
            <a:ext cx="8914918" cy="4657220"/>
            <a:chOff x="800340" y="10026"/>
            <a:chExt cx="8914918" cy="4657220"/>
          </a:xfrm>
        </p:grpSpPr>
        <p:sp>
          <p:nvSpPr>
            <p:cNvPr id="18" name="Google Shape;156;p2"/>
            <p:cNvSpPr/>
            <p:nvPr/>
          </p:nvSpPr>
          <p:spPr>
            <a:xfrm>
              <a:off x="800340" y="10026"/>
              <a:ext cx="8914918" cy="129835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39532"/>
            </a:solidFill>
            <a:ln w="12700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57;p2"/>
            <p:cNvSpPr txBox="1"/>
            <p:nvPr/>
          </p:nvSpPr>
          <p:spPr>
            <a:xfrm>
              <a:off x="800340" y="334614"/>
              <a:ext cx="8590330" cy="649175"/>
            </a:xfrm>
            <a:prstGeom prst="rect">
              <a:avLst/>
            </a:prstGeom>
            <a:solidFill>
              <a:srgbClr val="D39532"/>
            </a:solidFill>
            <a:ln>
              <a:noFill/>
            </a:ln>
          </p:spPr>
          <p:txBody>
            <a:bodyPr spcFirstLastPara="1" wrap="square" lIns="91425" tIns="91425" rIns="254000" bIns="2061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s-ES" sz="2400" dirty="0" err="1">
                  <a:solidFill>
                    <a:schemeClr val="bg1"/>
                  </a:solidFill>
                  <a:latin typeface="Myriad Pro" panose="020B0503030403020204" pitchFamily="34" charset="0"/>
                  <a:ea typeface="Calibri"/>
                  <a:cs typeface="Calibri"/>
                  <a:sym typeface="Calibri"/>
                </a:rPr>
                <a:t>Knowledge</a:t>
              </a:r>
              <a:endParaRPr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1" name="Google Shape;159;p2"/>
            <p:cNvSpPr txBox="1"/>
            <p:nvPr/>
          </p:nvSpPr>
          <p:spPr>
            <a:xfrm>
              <a:off x="800340" y="981747"/>
              <a:ext cx="2745795" cy="2501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2300"/>
              </a:pPr>
              <a:r>
                <a:rPr lang="en-US" sz="2000" dirty="0">
                  <a:solidFill>
                    <a:schemeClr val="dk1"/>
                  </a:solidFill>
                  <a:latin typeface="Myriad Pro" panose="020B0503030403020204" pitchFamily="34" charset="0"/>
                  <a:cs typeface="Calibri"/>
                  <a:sym typeface="Calibri"/>
                </a:rPr>
                <a:t>Monitor compliance with ESCR</a:t>
              </a:r>
            </a:p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2300"/>
              </a:pPr>
              <a:r>
                <a:rPr lang="en-US" sz="2000" dirty="0">
                  <a:solidFill>
                    <a:schemeClr val="dk1"/>
                  </a:solidFill>
                  <a:latin typeface="Myriad Pro" panose="020B0503030403020204" pitchFamily="34" charset="0"/>
                  <a:cs typeface="Calibri"/>
                  <a:sym typeface="Calibri"/>
                </a:rPr>
                <a:t>Generate information</a:t>
              </a:r>
            </a:p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2300"/>
              </a:pPr>
              <a:r>
                <a:rPr lang="en-US" sz="2000" dirty="0">
                  <a:solidFill>
                    <a:schemeClr val="dk1"/>
                  </a:solidFill>
                  <a:latin typeface="Myriad Pro" panose="020B0503030403020204" pitchFamily="34" charset="0"/>
                  <a:cs typeface="Calibri"/>
                  <a:sym typeface="Calibri"/>
                </a:rPr>
                <a:t>Advocacy proposal</a:t>
              </a:r>
            </a:p>
          </p:txBody>
        </p:sp>
        <p:sp>
          <p:nvSpPr>
            <p:cNvPr id="22" name="Google Shape;160;p2"/>
            <p:cNvSpPr/>
            <p:nvPr/>
          </p:nvSpPr>
          <p:spPr>
            <a:xfrm>
              <a:off x="3546135" y="442810"/>
              <a:ext cx="6169123" cy="129835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17D29"/>
            </a:solidFill>
            <a:ln w="12700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3" name="Google Shape;161;p2"/>
            <p:cNvSpPr txBox="1"/>
            <p:nvPr/>
          </p:nvSpPr>
          <p:spPr>
            <a:xfrm>
              <a:off x="3546135" y="767398"/>
              <a:ext cx="5844535" cy="649175"/>
            </a:xfrm>
            <a:prstGeom prst="rect">
              <a:avLst/>
            </a:prstGeom>
            <a:solidFill>
              <a:srgbClr val="B17D29"/>
            </a:solidFill>
            <a:ln>
              <a:noFill/>
            </a:ln>
          </p:spPr>
          <p:txBody>
            <a:bodyPr spcFirstLastPara="1" wrap="square" lIns="91425" tIns="91425" rIns="254000" bIns="2061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s-ES" sz="2400" dirty="0" err="1">
                  <a:solidFill>
                    <a:schemeClr val="lt1"/>
                  </a:solidFill>
                  <a:latin typeface="Myriad Pro" panose="020B0503030403020204" pitchFamily="34" charset="0"/>
                  <a:ea typeface="Calibri"/>
                  <a:cs typeface="Calibri"/>
                  <a:sym typeface="Calibri"/>
                </a:rPr>
                <a:t>Participation</a:t>
              </a:r>
              <a:endParaRPr dirty="0">
                <a:latin typeface="Myriad Pro" panose="020B0503030403020204" pitchFamily="34" charset="0"/>
              </a:endParaRPr>
            </a:p>
          </p:txBody>
        </p:sp>
        <p:sp>
          <p:nvSpPr>
            <p:cNvPr id="25" name="Google Shape;163;p2"/>
            <p:cNvSpPr txBox="1"/>
            <p:nvPr/>
          </p:nvSpPr>
          <p:spPr>
            <a:xfrm>
              <a:off x="3546135" y="1416574"/>
              <a:ext cx="2745795" cy="25011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2300"/>
              </a:pPr>
              <a:r>
                <a:rPr lang="en-US" sz="2000" dirty="0">
                  <a:solidFill>
                    <a:schemeClr val="dk1"/>
                  </a:solidFill>
                  <a:latin typeface="Myriad Pro" panose="020B0503030403020204" pitchFamily="34" charset="0"/>
                  <a:cs typeface="Calibri"/>
                  <a:sym typeface="Calibri"/>
                </a:rPr>
                <a:t>Strengthen defenders</a:t>
              </a:r>
            </a:p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2300"/>
              </a:pPr>
              <a:r>
                <a:rPr lang="en-US" sz="2000" dirty="0">
                  <a:solidFill>
                    <a:schemeClr val="dk1"/>
                  </a:solidFill>
                  <a:latin typeface="Myriad Pro" panose="020B0503030403020204" pitchFamily="34" charset="0"/>
                  <a:cs typeface="Calibri"/>
                  <a:sym typeface="Calibri"/>
                </a:rPr>
                <a:t>Reach </a:t>
              </a:r>
              <a:r>
                <a:rPr lang="en-US" sz="2000" i="1" dirty="0">
                  <a:solidFill>
                    <a:schemeClr val="dk1"/>
                  </a:solidFill>
                  <a:latin typeface="Myriad Pro" panose="020B0503030403020204" pitchFamily="34" charset="0"/>
                  <a:cs typeface="Calibri"/>
                  <a:sym typeface="Calibri"/>
                </a:rPr>
                <a:t>mass media </a:t>
              </a:r>
              <a:r>
                <a:rPr lang="en-US" sz="2000" dirty="0">
                  <a:solidFill>
                    <a:schemeClr val="dk1"/>
                  </a:solidFill>
                  <a:latin typeface="Myriad Pro" panose="020B0503030403020204" pitchFamily="34" charset="0"/>
                  <a:cs typeface="Calibri"/>
                  <a:sym typeface="Calibri"/>
                </a:rPr>
                <a:t>and social networks</a:t>
              </a:r>
            </a:p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2300"/>
              </a:pPr>
              <a:r>
                <a:rPr lang="en-US" sz="2000" dirty="0">
                  <a:solidFill>
                    <a:schemeClr val="dk1"/>
                  </a:solidFill>
                  <a:latin typeface="Myriad Pro" panose="020B0503030403020204" pitchFamily="34" charset="0"/>
                  <a:cs typeface="Calibri"/>
                  <a:sym typeface="Calibri"/>
                </a:rPr>
                <a:t>Articulate with academia</a:t>
              </a:r>
            </a:p>
          </p:txBody>
        </p:sp>
        <p:sp>
          <p:nvSpPr>
            <p:cNvPr id="26" name="Google Shape;164;p2"/>
            <p:cNvSpPr/>
            <p:nvPr/>
          </p:nvSpPr>
          <p:spPr>
            <a:xfrm>
              <a:off x="6291930" y="875594"/>
              <a:ext cx="3423328" cy="129835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39532"/>
            </a:solidFill>
            <a:ln w="12700" cap="flat" cmpd="sng">
              <a:solidFill>
                <a:schemeClr val="accent4">
                  <a:lumMod val="20000"/>
                  <a:lumOff val="8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65;p2"/>
            <p:cNvSpPr txBox="1"/>
            <p:nvPr/>
          </p:nvSpPr>
          <p:spPr>
            <a:xfrm>
              <a:off x="6291930" y="1200182"/>
              <a:ext cx="3098740" cy="649175"/>
            </a:xfrm>
            <a:prstGeom prst="rect">
              <a:avLst/>
            </a:prstGeom>
            <a:solidFill>
              <a:srgbClr val="D39532"/>
            </a:solidFill>
            <a:ln>
              <a:noFill/>
            </a:ln>
          </p:spPr>
          <p:txBody>
            <a:bodyPr spcFirstLastPara="1" wrap="square" lIns="91425" tIns="91425" rIns="254000" bIns="2061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s-ES" sz="2400" dirty="0" err="1">
                  <a:solidFill>
                    <a:schemeClr val="lt1"/>
                  </a:solidFill>
                  <a:latin typeface="Myriad Pro" panose="020B0503030403020204" pitchFamily="34" charset="0"/>
                  <a:ea typeface="Calibri"/>
                  <a:cs typeface="Calibri"/>
                  <a:sym typeface="Calibri"/>
                </a:rPr>
                <a:t>Advocacy</a:t>
              </a:r>
              <a:endParaRPr dirty="0">
                <a:latin typeface="Myriad Pro" panose="020B0503030403020204" pitchFamily="34" charset="0"/>
              </a:endParaRPr>
            </a:p>
          </p:txBody>
        </p:sp>
        <p:sp>
          <p:nvSpPr>
            <p:cNvPr id="29" name="Google Shape;167;p2"/>
            <p:cNvSpPr txBox="1"/>
            <p:nvPr/>
          </p:nvSpPr>
          <p:spPr>
            <a:xfrm>
              <a:off x="6291930" y="1853563"/>
              <a:ext cx="2776791" cy="28136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2300"/>
              </a:pPr>
              <a:r>
                <a:rPr lang="en-US" sz="2000" dirty="0">
                  <a:solidFill>
                    <a:schemeClr val="dk1"/>
                  </a:solidFill>
                  <a:latin typeface="Myriad Pro" panose="020B0503030403020204" pitchFamily="34" charset="0"/>
                  <a:cs typeface="Calibri"/>
                  <a:sym typeface="Calibri"/>
                </a:rPr>
                <a:t>National system: legislative and judicial</a:t>
              </a:r>
            </a:p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2300"/>
              </a:pPr>
              <a:r>
                <a:rPr lang="en-US" sz="2000" dirty="0">
                  <a:solidFill>
                    <a:schemeClr val="dk1"/>
                  </a:solidFill>
                  <a:latin typeface="Myriad Pro" panose="020B0503030403020204" pitchFamily="34" charset="0"/>
                  <a:cs typeface="Calibri"/>
                  <a:sym typeface="Calibri"/>
                </a:rPr>
                <a:t>International Human Rights System</a:t>
              </a:r>
            </a:p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dk1"/>
                </a:buClr>
                <a:buSzPts val="2300"/>
              </a:pPr>
              <a:r>
                <a:rPr lang="en-US" sz="2000" dirty="0">
                  <a:solidFill>
                    <a:schemeClr val="dk1"/>
                  </a:solidFill>
                  <a:latin typeface="Myriad Pro" panose="020B0503030403020204" pitchFamily="34" charset="0"/>
                  <a:cs typeface="Calibri"/>
                  <a:sym typeface="Calibri"/>
                </a:rPr>
                <a:t>Participation in multilateral organizations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4EF56-BC6C-48EB-AADB-FC6F3B39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SCENARIOS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E370F17-6A4D-4191-91B9-55A0F19F4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636341"/>
              </p:ext>
            </p:extLst>
          </p:nvPr>
        </p:nvGraphicFramePr>
        <p:xfrm>
          <a:off x="838197" y="1690688"/>
          <a:ext cx="10515600" cy="191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282862F3-C10C-4B32-B6AD-F66A4659490B}"/>
              </a:ext>
            </a:extLst>
          </p:cNvPr>
          <p:cNvGrpSpPr/>
          <p:nvPr/>
        </p:nvGrpSpPr>
        <p:grpSpPr>
          <a:xfrm>
            <a:off x="838198" y="3904774"/>
            <a:ext cx="3203971" cy="1268189"/>
            <a:chOff x="7308342" y="638449"/>
            <a:chExt cx="3203971" cy="1268189"/>
          </a:xfrm>
          <a:solidFill>
            <a:schemeClr val="bg1">
              <a:lumMod val="85000"/>
            </a:schemeClr>
          </a:solidFill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2D42357-3105-4BD1-8A67-F23A920116EC}"/>
                </a:ext>
              </a:extLst>
            </p:cNvPr>
            <p:cNvSpPr/>
            <p:nvPr/>
          </p:nvSpPr>
          <p:spPr>
            <a:xfrm>
              <a:off x="7308342" y="638449"/>
              <a:ext cx="3203971" cy="12681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80B603D-FD41-4671-B1DF-F5B2EEB17BC3}"/>
                </a:ext>
              </a:extLst>
            </p:cNvPr>
            <p:cNvSpPr txBox="1"/>
            <p:nvPr/>
          </p:nvSpPr>
          <p:spPr>
            <a:xfrm>
              <a:off x="7308342" y="638449"/>
              <a:ext cx="3203971" cy="12681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dirty="0" err="1"/>
                <a:t>Labour</a:t>
              </a:r>
              <a:r>
                <a:rPr lang="es-ES" sz="2000" dirty="0"/>
                <a:t> </a:t>
              </a:r>
              <a:r>
                <a:rPr lang="es-ES" sz="2000" dirty="0" err="1"/>
                <a:t>reform</a:t>
              </a:r>
              <a:endParaRPr lang="es-ES" sz="2000" dirty="0"/>
            </a:p>
            <a:p>
              <a:pPr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kern="1200" dirty="0" err="1"/>
                <a:t>Tax</a:t>
              </a:r>
              <a:r>
                <a:rPr lang="es-ES" sz="2000" kern="1200" dirty="0"/>
                <a:t> </a:t>
              </a:r>
              <a:r>
                <a:rPr lang="es-ES" sz="2000" kern="1200" dirty="0" err="1"/>
                <a:t>reform</a:t>
              </a:r>
              <a:r>
                <a:rPr lang="es-ES" sz="2000" kern="1200" dirty="0"/>
                <a:t>, FFI</a:t>
              </a:r>
            </a:p>
            <a:p>
              <a:pPr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kern="1200" dirty="0" err="1"/>
                <a:t>Financial</a:t>
              </a:r>
              <a:r>
                <a:rPr lang="es-ES" sz="2000" kern="1200" dirty="0"/>
                <a:t> </a:t>
              </a:r>
              <a:r>
                <a:rPr lang="es-ES" sz="2000" kern="1200" dirty="0" err="1"/>
                <a:t>reform</a:t>
              </a:r>
              <a:endParaRPr lang="es-ES" sz="2000" kern="1200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DCB5C8F-719D-4AC1-B68C-75B7737E7B47}"/>
              </a:ext>
            </a:extLst>
          </p:cNvPr>
          <p:cNvGrpSpPr/>
          <p:nvPr/>
        </p:nvGrpSpPr>
        <p:grpSpPr>
          <a:xfrm>
            <a:off x="4494012" y="3904774"/>
            <a:ext cx="3203971" cy="1268189"/>
            <a:chOff x="7308342" y="638449"/>
            <a:chExt cx="3203971" cy="1268189"/>
          </a:xfrm>
          <a:solidFill>
            <a:schemeClr val="bg1">
              <a:lumMod val="8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B208B01-7053-443B-BCC9-15DCFD360766}"/>
                </a:ext>
              </a:extLst>
            </p:cNvPr>
            <p:cNvSpPr/>
            <p:nvPr/>
          </p:nvSpPr>
          <p:spPr>
            <a:xfrm>
              <a:off x="7308342" y="638449"/>
              <a:ext cx="3203971" cy="12681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C85B5F2-CE50-485B-9AF3-3101CE431789}"/>
                </a:ext>
              </a:extLst>
            </p:cNvPr>
            <p:cNvSpPr txBox="1"/>
            <p:nvPr/>
          </p:nvSpPr>
          <p:spPr>
            <a:xfrm>
              <a:off x="7308342" y="638449"/>
              <a:ext cx="3203971" cy="12681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dirty="0" err="1"/>
                <a:t>Labour</a:t>
              </a:r>
              <a:r>
                <a:rPr lang="es-ES" sz="2000" dirty="0"/>
                <a:t> </a:t>
              </a:r>
              <a:r>
                <a:rPr lang="es-ES" sz="2000" dirty="0" err="1"/>
                <a:t>reform</a:t>
              </a:r>
              <a:endParaRPr lang="es-ES" sz="2000" dirty="0"/>
            </a:p>
            <a:p>
              <a:pPr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dirty="0" err="1"/>
                <a:t>Enviromental</a:t>
              </a:r>
              <a:r>
                <a:rPr lang="es-ES" sz="2000" dirty="0"/>
                <a:t> </a:t>
              </a:r>
              <a:r>
                <a:rPr lang="es-ES" sz="2000" dirty="0" err="1"/>
                <a:t>reform</a:t>
              </a:r>
              <a:endParaRPr lang="es-ES" sz="2000" dirty="0"/>
            </a:p>
            <a:p>
              <a:pPr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dirty="0" err="1"/>
                <a:t>Commercial</a:t>
              </a:r>
              <a:r>
                <a:rPr lang="es-ES" sz="2000" dirty="0"/>
                <a:t> </a:t>
              </a:r>
              <a:r>
                <a:rPr lang="es-ES" sz="2000" dirty="0" err="1"/>
                <a:t>policy</a:t>
              </a:r>
              <a:endParaRPr lang="es-ES" sz="2000" kern="1200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A69AA5D-74E2-4862-85DF-CF651ED74E59}"/>
              </a:ext>
            </a:extLst>
          </p:cNvPr>
          <p:cNvGrpSpPr/>
          <p:nvPr/>
        </p:nvGrpSpPr>
        <p:grpSpPr>
          <a:xfrm>
            <a:off x="8149823" y="3866618"/>
            <a:ext cx="3203972" cy="1268189"/>
            <a:chOff x="7308342" y="638449"/>
            <a:chExt cx="3203971" cy="1268189"/>
          </a:xfrm>
          <a:solidFill>
            <a:schemeClr val="bg1">
              <a:lumMod val="85000"/>
            </a:schemeClr>
          </a:solidFill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3D92088-DA23-47E0-A9F2-D5C70C546917}"/>
                </a:ext>
              </a:extLst>
            </p:cNvPr>
            <p:cNvSpPr/>
            <p:nvPr/>
          </p:nvSpPr>
          <p:spPr>
            <a:xfrm>
              <a:off x="7308342" y="638449"/>
              <a:ext cx="3203971" cy="12681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95F1E461-9566-490C-9B0E-3DA2EFD39166}"/>
                </a:ext>
              </a:extLst>
            </p:cNvPr>
            <p:cNvSpPr txBox="1"/>
            <p:nvPr/>
          </p:nvSpPr>
          <p:spPr>
            <a:xfrm>
              <a:off x="7308342" y="638449"/>
              <a:ext cx="3203971" cy="12681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dirty="0" err="1"/>
                <a:t>Labour</a:t>
              </a:r>
              <a:r>
                <a:rPr lang="es-ES" sz="2000" dirty="0"/>
                <a:t> </a:t>
              </a:r>
              <a:r>
                <a:rPr lang="es-ES" sz="2000" dirty="0" err="1"/>
                <a:t>reform</a:t>
              </a:r>
              <a:endParaRPr lang="es-ES" sz="2000" dirty="0"/>
            </a:p>
            <a:p>
              <a:pPr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dirty="0" err="1"/>
                <a:t>Tax</a:t>
              </a:r>
              <a:r>
                <a:rPr lang="es-ES" sz="2000" dirty="0"/>
                <a:t> </a:t>
              </a:r>
              <a:r>
                <a:rPr lang="es-ES" sz="2000" dirty="0" err="1"/>
                <a:t>reform</a:t>
              </a:r>
              <a:endParaRPr lang="es-ES" sz="2000" dirty="0"/>
            </a:p>
            <a:p>
              <a:pPr lvl="1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dirty="0" err="1"/>
                <a:t>Enviromental</a:t>
              </a:r>
              <a:r>
                <a:rPr lang="es-ES" sz="2000" dirty="0"/>
                <a:t> </a:t>
              </a:r>
              <a:r>
                <a:rPr lang="es-ES" sz="2000" dirty="0" err="1"/>
                <a:t>reform</a:t>
              </a:r>
              <a:endParaRPr lang="es-ES" sz="2000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2E003C8-1D06-4D4F-8BC7-5D0EC7BB04F3}"/>
              </a:ext>
            </a:extLst>
          </p:cNvPr>
          <p:cNvGrpSpPr/>
          <p:nvPr/>
        </p:nvGrpSpPr>
        <p:grpSpPr>
          <a:xfrm>
            <a:off x="838197" y="5475557"/>
            <a:ext cx="10515598" cy="1129690"/>
            <a:chOff x="7308342" y="638449"/>
            <a:chExt cx="3203971" cy="1268189"/>
          </a:xfrm>
          <a:solidFill>
            <a:schemeClr val="bg1">
              <a:lumMod val="8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173CD91-7922-4E23-B95B-74612A034EF0}"/>
                </a:ext>
              </a:extLst>
            </p:cNvPr>
            <p:cNvSpPr/>
            <p:nvPr/>
          </p:nvSpPr>
          <p:spPr>
            <a:xfrm>
              <a:off x="7308342" y="638449"/>
              <a:ext cx="3203971" cy="1268189"/>
            </a:xfrm>
            <a:prstGeom prst="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B2075334-FE23-46E2-AD64-6C5FE9C1D12D}"/>
                </a:ext>
              </a:extLst>
            </p:cNvPr>
            <p:cNvSpPr txBox="1"/>
            <p:nvPr/>
          </p:nvSpPr>
          <p:spPr>
            <a:xfrm>
              <a:off x="7308342" y="638449"/>
              <a:ext cx="3203971" cy="12681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/>
                <a:t>Impact of public policy on human rights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/>
                <a:t>Women, indigenous peoples, afro-descendants</a:t>
              </a:r>
            </a:p>
            <a:p>
              <a:pPr marL="0" lvl="1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/>
                <a:t>Impoverished working families</a:t>
              </a:r>
              <a:endParaRPr lang="es-E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457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INTERNATIONAL SCENARIOS</a:t>
            </a:r>
            <a:endParaRPr lang="es-EC" dirty="0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04853597"/>
              </p:ext>
            </p:extLst>
          </p:nvPr>
        </p:nvGraphicFramePr>
        <p:xfrm>
          <a:off x="478303" y="1690688"/>
          <a:ext cx="11366695" cy="4593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7936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A0D0D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A0D0D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10345</TotalTime>
  <Words>851</Words>
  <Application>Microsoft Macintosh PowerPoint</Application>
  <PresentationFormat>Widescreen</PresentationFormat>
  <Paragraphs>147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Myriad Pro</vt:lpstr>
      <vt:lpstr>Calibri</vt:lpstr>
      <vt:lpstr>Myriad Pro Light</vt:lpstr>
      <vt:lpstr>Arial</vt:lpstr>
      <vt:lpstr>Roboto</vt:lpstr>
      <vt:lpstr>Tema de Office</vt:lpstr>
      <vt:lpstr>Institutional presentation</vt:lpstr>
      <vt:lpstr>ABOUT US</vt:lpstr>
      <vt:lpstr>WHAT WE BELIEVE IN</vt:lpstr>
      <vt:lpstr>HISTORICALLY DISADVANTAGED GROUPS</vt:lpstr>
      <vt:lpstr>OUR MANDATE (1)</vt:lpstr>
      <vt:lpstr>OUR MANDATE (2)</vt:lpstr>
      <vt:lpstr>WORK METHOD</vt:lpstr>
      <vt:lpstr>SCENARIOS</vt:lpstr>
      <vt:lpstr>INTERNATIONAL SCENARIOS</vt:lpstr>
      <vt:lpstr>LINES OF ACTION</vt:lpstr>
      <vt:lpstr>LINES OF ACTION</vt:lpstr>
      <vt:lpstr>LINES OF ACTION</vt:lpstr>
      <vt:lpstr>LINES OF ACTION</vt:lpstr>
      <vt:lpstr>LINES OF ACTION</vt:lpstr>
      <vt:lpstr>CAMPAIGNS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institucional</dc:title>
  <dc:creator>Pablo Iturralde</dc:creator>
  <cp:lastModifiedBy>nacapito</cp:lastModifiedBy>
  <cp:revision>78</cp:revision>
  <dcterms:created xsi:type="dcterms:W3CDTF">2020-02-05T02:01:38Z</dcterms:created>
  <dcterms:modified xsi:type="dcterms:W3CDTF">2021-05-07T15:54:27Z</dcterms:modified>
</cp:coreProperties>
</file>